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y="6858000" cx="12192000"/>
  <p:notesSz cx="6858000" cy="9144000"/>
  <p:embeddedFontLst>
    <p:embeddedFont>
      <p:font typeface="Play"/>
      <p:regular r:id="rId19"/>
      <p:bold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21" roundtripDataSignature="AMtx7mgdW0oKnw9CpjN/1xdDx2M14iPLs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3AB897EF-7D9D-4968-8D58-A755D8B7444C}">
  <a:tblStyle styleId="{3AB897EF-7D9D-4968-8D58-A755D8B7444C}" styleName="Table_0">
    <a:wholeTbl>
      <a:tcTxStyle b="off" i="off">
        <a:font>
          <a:latin typeface="Aptos"/>
          <a:ea typeface="Aptos"/>
          <a:cs typeface="Aptos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7E9EC"/>
          </a:solidFill>
        </a:fill>
      </a:tcStyle>
    </a:wholeTbl>
    <a:band1H>
      <a:tcTxStyle/>
      <a:tcStyle>
        <a:fill>
          <a:solidFill>
            <a:srgbClr val="CAD1D8"/>
          </a:solidFill>
        </a:fill>
      </a:tcStyle>
    </a:band1H>
    <a:band2H>
      <a:tcTxStyle/>
    </a:band2H>
    <a:band1V>
      <a:tcTxStyle/>
      <a:tcStyle>
        <a:fill>
          <a:solidFill>
            <a:srgbClr val="CAD1D8"/>
          </a:solidFill>
        </a:fill>
      </a:tcStyle>
    </a:band1V>
    <a:band2V>
      <a:tcTxStyle/>
    </a:band2V>
    <a:lastCol>
      <a:tcTxStyle b="on" i="off">
        <a:font>
          <a:latin typeface="Aptos"/>
          <a:ea typeface="Aptos"/>
          <a:cs typeface="Aptos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Aptos"/>
          <a:ea typeface="Aptos"/>
          <a:cs typeface="Aptos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Aptos"/>
          <a:ea typeface="Aptos"/>
          <a:cs typeface="Aptos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Aptos"/>
          <a:ea typeface="Aptos"/>
          <a:cs typeface="Aptos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Play-bold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21" Type="http://customschemas.google.com/relationships/presentationmetadata" Target="meta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Play-regular.fntdata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" name="Google Shape;186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" name="Google Shape;194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Google Shape;202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" name="Google Shape;208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m Branco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e Texto Vertical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4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2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o e Título Vertical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5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5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2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de Título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6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6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e Conteúdo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7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beçalho da Seção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8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8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57575"/>
              </a:buClr>
              <a:buSzPts val="2400"/>
              <a:buNone/>
              <a:defRPr sz="2400">
                <a:solidFill>
                  <a:srgbClr val="757575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2000"/>
              <a:buNone/>
              <a:defRPr sz="2000">
                <a:solidFill>
                  <a:srgbClr val="757575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800"/>
              <a:buNone/>
              <a:defRPr sz="1800">
                <a:solidFill>
                  <a:srgbClr val="757575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9pPr>
          </a:lstStyle>
          <a:p/>
        </p:txBody>
      </p:sp>
      <p:sp>
        <p:nvSpPr>
          <p:cNvPr id="30" name="Google Shape;30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uas Partes de Conteúdo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9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19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ção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0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20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20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20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20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mente Título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2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údo com Legenda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2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2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22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2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2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m com Legenda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3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3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3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2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2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  <a:defRPr b="0" i="0" sz="4400" u="none" cap="none" strike="noStrik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" name="Google Shape;9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" name="Google Shape;10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hyperlink" Target="http://www.faculdadebrasiliana.edu.br/" TargetMode="Externa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2.png"/><Relationship Id="rId4" Type="http://schemas.openxmlformats.org/officeDocument/2006/relationships/image" Target="../media/image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5.png"/><Relationship Id="rId4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Relationship Id="rId4" Type="http://schemas.openxmlformats.org/officeDocument/2006/relationships/image" Target="../media/image13.jpg"/><Relationship Id="rId10" Type="http://schemas.openxmlformats.org/officeDocument/2006/relationships/image" Target="../media/image6.png"/><Relationship Id="rId9" Type="http://schemas.openxmlformats.org/officeDocument/2006/relationships/image" Target="../media/image11.png"/><Relationship Id="rId5" Type="http://schemas.openxmlformats.org/officeDocument/2006/relationships/image" Target="../media/image4.png"/><Relationship Id="rId6" Type="http://schemas.openxmlformats.org/officeDocument/2006/relationships/image" Target="../media/image3.jpg"/><Relationship Id="rId7" Type="http://schemas.openxmlformats.org/officeDocument/2006/relationships/image" Target="../media/image10.png"/><Relationship Id="rId8" Type="http://schemas.openxmlformats.org/officeDocument/2006/relationships/image" Target="../media/image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Logotipo, nome da empresa&#10;&#10;Descrição gerada automaticamente" id="84" name="Google Shape;84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101069" y="330125"/>
            <a:ext cx="2834120" cy="2422024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"/>
          <p:cNvSpPr txBox="1"/>
          <p:nvPr/>
        </p:nvSpPr>
        <p:spPr>
          <a:xfrm>
            <a:off x="9086850" y="4114800"/>
            <a:ext cx="184731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1"/>
          <p:cNvSpPr txBox="1"/>
          <p:nvPr/>
        </p:nvSpPr>
        <p:spPr>
          <a:xfrm>
            <a:off x="3667872" y="5897880"/>
            <a:ext cx="4761240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SITE : </a:t>
            </a:r>
            <a:r>
              <a:rPr lang="pt-BR" sz="18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WWW.FACULDADEBRASILIANA.EDU.BR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1"/>
          <p:cNvSpPr txBox="1"/>
          <p:nvPr/>
        </p:nvSpPr>
        <p:spPr>
          <a:xfrm>
            <a:off x="3372592" y="3396343"/>
            <a:ext cx="54270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CAPACITAÇÃO 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Logotipo, nome da empresa&#10;&#10;Descrição gerada automaticamente" id="188" name="Google Shape;188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6715" y="492076"/>
            <a:ext cx="1767298" cy="1515458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10"/>
          <p:cNvSpPr txBox="1"/>
          <p:nvPr/>
        </p:nvSpPr>
        <p:spPr>
          <a:xfrm>
            <a:off x="3040083" y="307410"/>
            <a:ext cx="638694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 – VOCÊ CONHECE A MATRIZ CURRICULAR  DO SEU CURSO?</a:t>
            </a:r>
            <a:endParaRPr/>
          </a:p>
        </p:txBody>
      </p:sp>
      <p:graphicFrame>
        <p:nvGraphicFramePr>
          <p:cNvPr id="190" name="Google Shape;190;p10"/>
          <p:cNvGraphicFramePr/>
          <p:nvPr/>
        </p:nvGraphicFramePr>
        <p:xfrm>
          <a:off x="4902528" y="825934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{3AB897EF-7D9D-4968-8D58-A755D8B7444C}</a:tableStyleId>
              </a:tblPr>
              <a:tblGrid>
                <a:gridCol w="111050"/>
                <a:gridCol w="1943675"/>
                <a:gridCol w="417325"/>
              </a:tblGrid>
              <a:tr h="85875">
                <a:tc>
                  <a:txBody>
                    <a:bodyPr/>
                    <a:lstStyle/>
                    <a:p>
                      <a:pPr indent="396240" lvl="0" marL="0" marR="0" rtl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400" u="none" cap="none" strike="noStrike"/>
                        <a:t> </a:t>
                      </a:r>
                      <a:endParaRPr sz="7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10525" marL="10525"/>
                </a:tc>
                <a:tc>
                  <a:txBody>
                    <a:bodyPr/>
                    <a:lstStyle/>
                    <a:p>
                      <a:pPr indent="396240" lvl="0" marL="0" marR="0" rtl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400" u="none" cap="none" strike="noStrike"/>
                        <a:t> </a:t>
                      </a:r>
                      <a:endParaRPr sz="7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10525" marL="10525"/>
                </a:tc>
                <a:tc>
                  <a:txBody>
                    <a:bodyPr/>
                    <a:lstStyle/>
                    <a:p>
                      <a:pPr indent="396240" lvl="0" marL="0" marR="0" rtl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400" u="none" cap="none" strike="noStrike"/>
                        <a:t> </a:t>
                      </a:r>
                      <a:endParaRPr sz="7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10525" marL="10525"/>
                </a:tc>
              </a:tr>
              <a:tr h="373050">
                <a:tc>
                  <a:txBody>
                    <a:bodyPr/>
                    <a:lstStyle/>
                    <a:p>
                      <a:pPr indent="396240" lvl="0" marL="0" marR="0" rtl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400" u="none" cap="none" strike="noStrike"/>
                        <a:t> </a:t>
                      </a:r>
                      <a:endParaRPr sz="7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10525" marL="10525"/>
                </a:tc>
                <a:tc>
                  <a:txBody>
                    <a:bodyPr/>
                    <a:lstStyle/>
                    <a:p>
                      <a:pPr indent="39624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400" u="none" cap="none" strike="noStrike">
                          <a:highlight>
                            <a:srgbClr val="F2CEED"/>
                          </a:highlight>
                        </a:rPr>
                        <a:t>MÓDULO </a:t>
                      </a:r>
                      <a:endParaRPr sz="700" u="none" cap="none" strike="noStrike">
                        <a:highlight>
                          <a:srgbClr val="F2CEED"/>
                        </a:highlight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10525" marL="10525"/>
                </a:tc>
                <a:tc>
                  <a:txBody>
                    <a:bodyPr/>
                    <a:lstStyle/>
                    <a:p>
                      <a:pPr indent="39624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400" u="none" cap="none" strike="noStrike">
                          <a:highlight>
                            <a:srgbClr val="F2CEED"/>
                          </a:highlight>
                        </a:rPr>
                        <a:t>Carga Horária/Hora Relógio</a:t>
                      </a:r>
                      <a:endParaRPr sz="700" u="none" cap="none" strike="noStrike">
                        <a:highlight>
                          <a:srgbClr val="F2CEED"/>
                        </a:highlight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10525" marL="10525"/>
                </a:tc>
              </a:tr>
              <a:tr h="90600">
                <a:tc>
                  <a:txBody>
                    <a:bodyPr/>
                    <a:lstStyle/>
                    <a:p>
                      <a:pPr indent="396240" lvl="0" marL="0" marR="0" rtl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400" u="none" cap="none" strike="noStrike"/>
                        <a:t> </a:t>
                      </a:r>
                      <a:endParaRPr sz="7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10525" marL="10525"/>
                </a:tc>
                <a:tc gridSpan="2">
                  <a:txBody>
                    <a:bodyPr/>
                    <a:lstStyle/>
                    <a:p>
                      <a:pPr indent="39624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400" u="none" cap="none" strike="noStrike">
                          <a:highlight>
                            <a:srgbClr val="F2CEED"/>
                          </a:highlight>
                        </a:rPr>
                        <a:t>MÓDULO I – 1º SEMESTRE</a:t>
                      </a:r>
                      <a:endParaRPr sz="700" u="none" cap="none" strike="noStrike">
                        <a:highlight>
                          <a:srgbClr val="F2CEED"/>
                        </a:highlight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10525" marL="10525"/>
                </a:tc>
                <a:tc hMerge="1"/>
              </a:tr>
              <a:tr h="181600">
                <a:tc>
                  <a:txBody>
                    <a:bodyPr/>
                    <a:lstStyle/>
                    <a:p>
                      <a:pPr indent="396240" lvl="0" marL="0" marR="0" rtl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400" u="none" cap="none" strike="noStrike"/>
                        <a:t> </a:t>
                      </a:r>
                      <a:endParaRPr sz="7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10525" marL="10525"/>
                </a:tc>
                <a:tc>
                  <a:txBody>
                    <a:bodyPr/>
                    <a:lstStyle/>
                    <a:p>
                      <a:pPr indent="396240" lvl="0" marL="0" marR="0" rtl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400" u="none" cap="none" strike="noStrike">
                          <a:highlight>
                            <a:srgbClr val="D9F2D0"/>
                          </a:highlight>
                        </a:rPr>
                        <a:t>INTRODUÇÃO A EDUCAÇÃO A DISTÂNCIA</a:t>
                      </a:r>
                      <a:endParaRPr sz="700" u="none" cap="none" strike="noStrike">
                        <a:highlight>
                          <a:srgbClr val="D9F2D0"/>
                        </a:highlight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10525" marL="10525"/>
                </a:tc>
                <a:tc>
                  <a:txBody>
                    <a:bodyPr/>
                    <a:lstStyle/>
                    <a:p>
                      <a:pPr indent="39624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400" u="none" cap="none" strike="noStrike">
                          <a:highlight>
                            <a:srgbClr val="D9F2D0"/>
                          </a:highlight>
                        </a:rPr>
                        <a:t>100</a:t>
                      </a:r>
                      <a:endParaRPr sz="700" u="none" cap="none" strike="noStrike">
                        <a:highlight>
                          <a:srgbClr val="D9F2D0"/>
                        </a:highlight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10525" marL="10525"/>
                </a:tc>
              </a:tr>
              <a:tr h="181600">
                <a:tc>
                  <a:txBody>
                    <a:bodyPr/>
                    <a:lstStyle/>
                    <a:p>
                      <a:pPr indent="396240" lvl="0" marL="0" marR="0" rtl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400" u="none" cap="none" strike="noStrike"/>
                        <a:t> </a:t>
                      </a:r>
                      <a:endParaRPr sz="7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10525" marL="10525"/>
                </a:tc>
                <a:tc>
                  <a:txBody>
                    <a:bodyPr/>
                    <a:lstStyle/>
                    <a:p>
                      <a:pPr indent="396240" lvl="0" marL="0" marR="0" rtl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400" u="none" cap="none" strike="noStrike">
                          <a:highlight>
                            <a:srgbClr val="D9F2D0"/>
                          </a:highlight>
                        </a:rPr>
                        <a:t>INTRODUÇÃO A PROCESSOS GERENCIAIS </a:t>
                      </a:r>
                      <a:endParaRPr sz="700" u="none" cap="none" strike="noStrike">
                        <a:highlight>
                          <a:srgbClr val="D9F2D0"/>
                        </a:highlight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10525" marL="10525"/>
                </a:tc>
                <a:tc>
                  <a:txBody>
                    <a:bodyPr/>
                    <a:lstStyle/>
                    <a:p>
                      <a:pPr indent="39624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400" u="none" cap="none" strike="noStrike">
                          <a:highlight>
                            <a:srgbClr val="D9F2D0"/>
                          </a:highlight>
                        </a:rPr>
                        <a:t>100</a:t>
                      </a:r>
                      <a:endParaRPr sz="700" u="none" cap="none" strike="noStrike">
                        <a:highlight>
                          <a:srgbClr val="D9F2D0"/>
                        </a:highlight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10525" marL="10525"/>
                </a:tc>
              </a:tr>
              <a:tr h="181600">
                <a:tc>
                  <a:txBody>
                    <a:bodyPr/>
                    <a:lstStyle/>
                    <a:p>
                      <a:pPr indent="396240" lvl="0" marL="0" marR="0" rtl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400" u="none" cap="none" strike="noStrike"/>
                        <a:t> </a:t>
                      </a:r>
                      <a:endParaRPr sz="7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10525" marL="10525"/>
                </a:tc>
                <a:tc>
                  <a:txBody>
                    <a:bodyPr/>
                    <a:lstStyle/>
                    <a:p>
                      <a:pPr indent="39624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400" u="none" cap="none" strike="noStrike">
                          <a:highlight>
                            <a:srgbClr val="D9F2D0"/>
                          </a:highlight>
                        </a:rPr>
                        <a:t>*ÉTICA, POVOS ORIGINÁRIOS CULTURA AFRO E DIREITOS HUMANOS.</a:t>
                      </a:r>
                      <a:endParaRPr sz="700" u="none" cap="none" strike="noStrike">
                        <a:highlight>
                          <a:srgbClr val="D9F2D0"/>
                        </a:highlight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10525" marL="10525"/>
                </a:tc>
                <a:tc>
                  <a:txBody>
                    <a:bodyPr/>
                    <a:lstStyle/>
                    <a:p>
                      <a:pPr indent="39624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400" u="none" cap="none" strike="noStrike">
                          <a:highlight>
                            <a:srgbClr val="D9F2D0"/>
                          </a:highlight>
                        </a:rPr>
                        <a:t>100</a:t>
                      </a:r>
                      <a:endParaRPr sz="700" u="none" cap="none" strike="noStrike">
                        <a:highlight>
                          <a:srgbClr val="D9F2D0"/>
                        </a:highlight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10525" marL="10525"/>
                </a:tc>
              </a:tr>
              <a:tr h="181600">
                <a:tc>
                  <a:txBody>
                    <a:bodyPr/>
                    <a:lstStyle/>
                    <a:p>
                      <a:pPr indent="396240" lvl="0" marL="0" marR="0" rtl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400" u="none" cap="none" strike="noStrike"/>
                        <a:t> </a:t>
                      </a:r>
                      <a:endParaRPr sz="7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10525" marL="10525"/>
                </a:tc>
                <a:tc>
                  <a:txBody>
                    <a:bodyPr/>
                    <a:lstStyle/>
                    <a:p>
                      <a:pPr indent="396240" lvl="0" marL="0" marR="0" rtl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400" u="none" cap="none" strike="noStrike">
                          <a:highlight>
                            <a:srgbClr val="D9F2D0"/>
                          </a:highlight>
                        </a:rPr>
                        <a:t>AMBIENTE ECONÔMICO E GLOBALIZAÇÃO</a:t>
                      </a:r>
                      <a:endParaRPr sz="700" u="none" cap="none" strike="noStrike">
                        <a:highlight>
                          <a:srgbClr val="D9F2D0"/>
                        </a:highlight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10525" marL="10525"/>
                </a:tc>
                <a:tc>
                  <a:txBody>
                    <a:bodyPr/>
                    <a:lstStyle/>
                    <a:p>
                      <a:pPr indent="39624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400" u="none" cap="none" strike="noStrike">
                          <a:highlight>
                            <a:srgbClr val="D9F2D0"/>
                          </a:highlight>
                        </a:rPr>
                        <a:t>100</a:t>
                      </a:r>
                      <a:endParaRPr sz="700" u="none" cap="none" strike="noStrike">
                        <a:highlight>
                          <a:srgbClr val="D9F2D0"/>
                        </a:highlight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10525" marL="10525"/>
                </a:tc>
              </a:tr>
              <a:tr h="181600">
                <a:tc>
                  <a:txBody>
                    <a:bodyPr/>
                    <a:lstStyle/>
                    <a:p>
                      <a:pPr indent="396240" lvl="0" marL="0" marR="0" rtl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400" u="none" cap="none" strike="noStrike"/>
                        <a:t> </a:t>
                      </a:r>
                      <a:endParaRPr sz="7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10525" marL="10525"/>
                </a:tc>
                <a:tc>
                  <a:txBody>
                    <a:bodyPr/>
                    <a:lstStyle/>
                    <a:p>
                      <a:pPr indent="396240" lvl="0" marL="0" marR="0" rtl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400" u="none" cap="none" strike="noStrike">
                          <a:highlight>
                            <a:srgbClr val="D9F2D0"/>
                          </a:highlight>
                        </a:rPr>
                        <a:t>METODOLOGIA E ELABORAÇÃO DE TRABALHOS CINETÍFICOS </a:t>
                      </a:r>
                      <a:endParaRPr sz="700" u="none" cap="none" strike="noStrike">
                        <a:highlight>
                          <a:srgbClr val="D9F2D0"/>
                        </a:highlight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10525" marL="10525"/>
                </a:tc>
                <a:tc>
                  <a:txBody>
                    <a:bodyPr/>
                    <a:lstStyle/>
                    <a:p>
                      <a:pPr indent="39624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400" u="none" cap="none" strike="noStrike">
                          <a:highlight>
                            <a:srgbClr val="D9F2D0"/>
                          </a:highlight>
                        </a:rPr>
                        <a:t>100</a:t>
                      </a:r>
                      <a:endParaRPr sz="700" u="none" cap="none" strike="noStrike">
                        <a:highlight>
                          <a:srgbClr val="D9F2D0"/>
                        </a:highlight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10525" marL="10525"/>
                </a:tc>
              </a:tr>
              <a:tr h="181600">
                <a:tc>
                  <a:txBody>
                    <a:bodyPr/>
                    <a:lstStyle/>
                    <a:p>
                      <a:pPr indent="396240" lvl="0" marL="0" marR="0" rtl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400" u="none" cap="none" strike="noStrike"/>
                        <a:t> </a:t>
                      </a:r>
                      <a:endParaRPr sz="7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10525" marL="10525"/>
                </a:tc>
                <a:tc>
                  <a:txBody>
                    <a:bodyPr/>
                    <a:lstStyle/>
                    <a:p>
                      <a:pPr indent="396240" lvl="0" marL="0" marR="0" rtl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400" u="none" cap="none" strike="noStrike">
                          <a:highlight>
                            <a:srgbClr val="CAEDFB"/>
                          </a:highlight>
                        </a:rPr>
                        <a:t>TOTAL CARGA HORÁRIA NO MÓDULO</a:t>
                      </a:r>
                      <a:endParaRPr sz="700" u="none" cap="none" strike="noStrike">
                        <a:highlight>
                          <a:srgbClr val="CAEDFB"/>
                        </a:highlight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10525" marL="10525"/>
                </a:tc>
                <a:tc>
                  <a:txBody>
                    <a:bodyPr/>
                    <a:lstStyle/>
                    <a:p>
                      <a:pPr indent="39624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400" u="none" cap="none" strike="noStrike">
                          <a:highlight>
                            <a:srgbClr val="CAEDFB"/>
                          </a:highlight>
                        </a:rPr>
                        <a:t>500</a:t>
                      </a:r>
                      <a:endParaRPr sz="700" u="none" cap="none" strike="noStrike">
                        <a:highlight>
                          <a:srgbClr val="CAEDFB"/>
                        </a:highlight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10525" marL="10525"/>
                </a:tc>
              </a:tr>
              <a:tr h="90600">
                <a:tc>
                  <a:txBody>
                    <a:bodyPr/>
                    <a:lstStyle/>
                    <a:p>
                      <a:pPr indent="396240" lvl="0" marL="0" marR="0" rtl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400" u="none" cap="none" strike="noStrike"/>
                        <a:t> </a:t>
                      </a:r>
                      <a:endParaRPr sz="7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10525" marL="10525"/>
                </a:tc>
                <a:tc gridSpan="2">
                  <a:txBody>
                    <a:bodyPr/>
                    <a:lstStyle/>
                    <a:p>
                      <a:pPr indent="39624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400" u="none" cap="none" strike="noStrike">
                          <a:highlight>
                            <a:srgbClr val="F2CEED"/>
                          </a:highlight>
                        </a:rPr>
                        <a:t>MÓDULO II – 2º SEMESTRE – Assistente Administrativo</a:t>
                      </a:r>
                      <a:endParaRPr sz="700" u="none" cap="none" strike="noStrike">
                        <a:highlight>
                          <a:srgbClr val="F2CEED"/>
                        </a:highlight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10525" marL="10525"/>
                </a:tc>
                <a:tc hMerge="1"/>
              </a:tr>
              <a:tr h="181600">
                <a:tc>
                  <a:txBody>
                    <a:bodyPr/>
                    <a:lstStyle/>
                    <a:p>
                      <a:pPr indent="396240" lvl="0" marL="0" marR="0" rtl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400" u="none" cap="none" strike="noStrike"/>
                        <a:t> </a:t>
                      </a:r>
                      <a:endParaRPr sz="7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10525" marL="10525"/>
                </a:tc>
                <a:tc>
                  <a:txBody>
                    <a:bodyPr/>
                    <a:lstStyle/>
                    <a:p>
                      <a:pPr indent="396240" lvl="0" marL="0" marR="0" rtl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400" u="none" cap="none" strike="noStrike">
                          <a:highlight>
                            <a:srgbClr val="D9F2D0"/>
                          </a:highlight>
                        </a:rPr>
                        <a:t>LIDERANÇA E COACHING      </a:t>
                      </a:r>
                      <a:endParaRPr sz="700" u="none" cap="none" strike="noStrike">
                        <a:highlight>
                          <a:srgbClr val="D9F2D0"/>
                        </a:highlight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10525" marL="10525"/>
                </a:tc>
                <a:tc>
                  <a:txBody>
                    <a:bodyPr/>
                    <a:lstStyle/>
                    <a:p>
                      <a:pPr indent="39624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400" u="none" cap="none" strike="noStrike">
                          <a:highlight>
                            <a:srgbClr val="D9F2D0"/>
                          </a:highlight>
                        </a:rPr>
                        <a:t>100</a:t>
                      </a:r>
                      <a:endParaRPr sz="700" u="none" cap="none" strike="noStrike">
                        <a:highlight>
                          <a:srgbClr val="D9F2D0"/>
                        </a:highlight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10525" marL="10525"/>
                </a:tc>
              </a:tr>
              <a:tr h="181600">
                <a:tc>
                  <a:txBody>
                    <a:bodyPr/>
                    <a:lstStyle/>
                    <a:p>
                      <a:pPr indent="396240" lvl="0" marL="0" marR="0" rtl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400" u="none" cap="none" strike="noStrike"/>
                        <a:t> </a:t>
                      </a:r>
                      <a:endParaRPr sz="7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10525" marL="10525"/>
                </a:tc>
                <a:tc>
                  <a:txBody>
                    <a:bodyPr/>
                    <a:lstStyle/>
                    <a:p>
                      <a:pPr indent="396240" lvl="0" marL="0" marR="0" rtl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400" u="none" cap="none" strike="noStrike">
                          <a:highlight>
                            <a:srgbClr val="D9F2D0"/>
                          </a:highlight>
                        </a:rPr>
                        <a:t>DIREITO COMERCIAL E TRIBUTÁRIO</a:t>
                      </a:r>
                      <a:endParaRPr sz="700" u="none" cap="none" strike="noStrike">
                        <a:highlight>
                          <a:srgbClr val="D9F2D0"/>
                        </a:highlight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10525" marL="10525"/>
                </a:tc>
                <a:tc>
                  <a:txBody>
                    <a:bodyPr/>
                    <a:lstStyle/>
                    <a:p>
                      <a:pPr indent="39624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400" u="none" cap="none" strike="noStrike">
                          <a:highlight>
                            <a:srgbClr val="D9F2D0"/>
                          </a:highlight>
                        </a:rPr>
                        <a:t>100</a:t>
                      </a:r>
                      <a:endParaRPr sz="700" u="none" cap="none" strike="noStrike">
                        <a:highlight>
                          <a:srgbClr val="D9F2D0"/>
                        </a:highlight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10525" marL="10525"/>
                </a:tc>
              </a:tr>
              <a:tr h="181600">
                <a:tc>
                  <a:txBody>
                    <a:bodyPr/>
                    <a:lstStyle/>
                    <a:p>
                      <a:pPr indent="396240" lvl="0" marL="0" marR="0" rtl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400" u="none" cap="none" strike="noStrike"/>
                        <a:t> </a:t>
                      </a:r>
                      <a:endParaRPr sz="7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10525" marL="10525"/>
                </a:tc>
                <a:tc>
                  <a:txBody>
                    <a:bodyPr/>
                    <a:lstStyle/>
                    <a:p>
                      <a:pPr indent="396240" lvl="0" marL="0" marR="0" rtl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400" u="none" cap="none" strike="noStrike">
                          <a:highlight>
                            <a:srgbClr val="D9F2D0"/>
                          </a:highlight>
                        </a:rPr>
                        <a:t>SISTEMAS DE INFORMAÇÕES GERENCIAIS</a:t>
                      </a:r>
                      <a:endParaRPr sz="700" u="none" cap="none" strike="noStrike">
                        <a:highlight>
                          <a:srgbClr val="D9F2D0"/>
                        </a:highlight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10525" marL="10525"/>
                </a:tc>
                <a:tc>
                  <a:txBody>
                    <a:bodyPr/>
                    <a:lstStyle/>
                    <a:p>
                      <a:pPr indent="39624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400" u="none" cap="none" strike="noStrike">
                          <a:highlight>
                            <a:srgbClr val="D9F2D0"/>
                          </a:highlight>
                        </a:rPr>
                        <a:t>100</a:t>
                      </a:r>
                      <a:endParaRPr sz="700" u="none" cap="none" strike="noStrike">
                        <a:highlight>
                          <a:srgbClr val="D9F2D0"/>
                        </a:highlight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10525" marL="10525"/>
                </a:tc>
              </a:tr>
              <a:tr h="181600">
                <a:tc>
                  <a:txBody>
                    <a:bodyPr/>
                    <a:lstStyle/>
                    <a:p>
                      <a:pPr indent="396240" lvl="0" marL="0" marR="0" rtl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400" u="none" cap="none" strike="noStrike"/>
                        <a:t> </a:t>
                      </a:r>
                      <a:endParaRPr sz="7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10525" marL="10525"/>
                </a:tc>
                <a:tc>
                  <a:txBody>
                    <a:bodyPr/>
                    <a:lstStyle/>
                    <a:p>
                      <a:pPr indent="396240" lvl="0" marL="0" marR="0" rtl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400" u="none" cap="none" strike="noStrike">
                          <a:highlight>
                            <a:srgbClr val="D9F2D0"/>
                          </a:highlight>
                        </a:rPr>
                        <a:t>MARKETING DIGITAL</a:t>
                      </a:r>
                      <a:endParaRPr sz="700" u="none" cap="none" strike="noStrike">
                        <a:highlight>
                          <a:srgbClr val="D9F2D0"/>
                        </a:highlight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10525" marL="10525"/>
                </a:tc>
                <a:tc>
                  <a:txBody>
                    <a:bodyPr/>
                    <a:lstStyle/>
                    <a:p>
                      <a:pPr indent="39624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400" u="none" cap="none" strike="noStrike">
                          <a:highlight>
                            <a:srgbClr val="D9F2D0"/>
                          </a:highlight>
                        </a:rPr>
                        <a:t>100</a:t>
                      </a:r>
                      <a:endParaRPr sz="700" u="none" cap="none" strike="noStrike">
                        <a:highlight>
                          <a:srgbClr val="D9F2D0"/>
                        </a:highlight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10525" marL="10525"/>
                </a:tc>
              </a:tr>
              <a:tr h="181600">
                <a:tc>
                  <a:txBody>
                    <a:bodyPr/>
                    <a:lstStyle/>
                    <a:p>
                      <a:pPr indent="396240" lvl="0" marL="0" marR="0" rtl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400" u="none" cap="none" strike="noStrike"/>
                        <a:t> </a:t>
                      </a:r>
                      <a:endParaRPr sz="7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10525" marL="10525"/>
                </a:tc>
                <a:tc>
                  <a:txBody>
                    <a:bodyPr/>
                    <a:lstStyle/>
                    <a:p>
                      <a:pPr indent="396240" lvl="0" marL="0" marR="0" rtl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400" u="none" cap="none" strike="noStrike">
                          <a:highlight>
                            <a:srgbClr val="CAEDFB"/>
                          </a:highlight>
                        </a:rPr>
                        <a:t>PROJETO EXTENSÃO</a:t>
                      </a:r>
                      <a:endParaRPr sz="700" u="none" cap="none" strike="noStrike">
                        <a:highlight>
                          <a:srgbClr val="CAEDFB"/>
                        </a:highlight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10525" marL="10525"/>
                </a:tc>
                <a:tc>
                  <a:txBody>
                    <a:bodyPr/>
                    <a:lstStyle/>
                    <a:p>
                      <a:pPr indent="39624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400" u="none" cap="none" strike="noStrike">
                          <a:highlight>
                            <a:srgbClr val="CAEDFB"/>
                          </a:highlight>
                        </a:rPr>
                        <a:t>100</a:t>
                      </a:r>
                      <a:endParaRPr sz="700" u="none" cap="none" strike="noStrike">
                        <a:highlight>
                          <a:srgbClr val="CAEDFB"/>
                        </a:highlight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10525" marL="10525"/>
                </a:tc>
              </a:tr>
              <a:tr h="181600">
                <a:tc>
                  <a:txBody>
                    <a:bodyPr/>
                    <a:lstStyle/>
                    <a:p>
                      <a:pPr indent="396240" lvl="0" marL="0" marR="0" rtl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400" u="none" cap="none" strike="noStrike"/>
                        <a:t> </a:t>
                      </a:r>
                      <a:endParaRPr sz="7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10525" marL="10525"/>
                </a:tc>
                <a:tc>
                  <a:txBody>
                    <a:bodyPr/>
                    <a:lstStyle/>
                    <a:p>
                      <a:pPr indent="396240" lvl="0" marL="0" marR="0" rtl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400" u="none" cap="none" strike="noStrike">
                          <a:highlight>
                            <a:srgbClr val="CAEDFB"/>
                          </a:highlight>
                        </a:rPr>
                        <a:t>TOTAL CARGA HORÁRIA NO MÓDULO</a:t>
                      </a:r>
                      <a:endParaRPr sz="700" u="none" cap="none" strike="noStrike">
                        <a:highlight>
                          <a:srgbClr val="CAEDFB"/>
                        </a:highlight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10525" marL="10525"/>
                </a:tc>
                <a:tc>
                  <a:txBody>
                    <a:bodyPr/>
                    <a:lstStyle/>
                    <a:p>
                      <a:pPr indent="39624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400" u="none" cap="none" strike="noStrike">
                          <a:highlight>
                            <a:srgbClr val="CAEDFB"/>
                          </a:highlight>
                        </a:rPr>
                        <a:t>500</a:t>
                      </a:r>
                      <a:endParaRPr sz="700" u="none" cap="none" strike="noStrike">
                        <a:highlight>
                          <a:srgbClr val="CAEDFB"/>
                        </a:highlight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10525" marL="10525"/>
                </a:tc>
              </a:tr>
              <a:tr h="90600">
                <a:tc>
                  <a:txBody>
                    <a:bodyPr/>
                    <a:lstStyle/>
                    <a:p>
                      <a:pPr indent="396240" lvl="0" marL="0" marR="0" rtl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400" u="none" cap="none" strike="noStrike"/>
                        <a:t> </a:t>
                      </a:r>
                      <a:endParaRPr sz="7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10525" marL="10525"/>
                </a:tc>
                <a:tc gridSpan="2">
                  <a:txBody>
                    <a:bodyPr/>
                    <a:lstStyle/>
                    <a:p>
                      <a:pPr indent="39624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400" u="none" cap="none" strike="noStrike">
                          <a:highlight>
                            <a:srgbClr val="F2CEED"/>
                          </a:highlight>
                        </a:rPr>
                        <a:t>MÓDULO III – 3º SEMESTRE – Analista Administrativo</a:t>
                      </a:r>
                      <a:endParaRPr sz="700" u="none" cap="none" strike="noStrike">
                        <a:highlight>
                          <a:srgbClr val="F2CEED"/>
                        </a:highlight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10525" marL="10525"/>
                </a:tc>
                <a:tc hMerge="1"/>
              </a:tr>
              <a:tr h="181600">
                <a:tc>
                  <a:txBody>
                    <a:bodyPr/>
                    <a:lstStyle/>
                    <a:p>
                      <a:pPr indent="396240" lvl="0" marL="0" marR="0" rtl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400" u="none" cap="none" strike="noStrike"/>
                        <a:t> </a:t>
                      </a:r>
                      <a:endParaRPr sz="7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10525" marL="10525"/>
                </a:tc>
                <a:tc>
                  <a:txBody>
                    <a:bodyPr/>
                    <a:lstStyle/>
                    <a:p>
                      <a:pPr indent="396240" lvl="0" marL="0" marR="0" rtl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400" u="none" cap="none" strike="noStrike">
                          <a:highlight>
                            <a:srgbClr val="D9F2D0"/>
                          </a:highlight>
                        </a:rPr>
                        <a:t>LOGÍSTICA</a:t>
                      </a:r>
                      <a:endParaRPr sz="700" u="none" cap="none" strike="noStrike">
                        <a:highlight>
                          <a:srgbClr val="D9F2D0"/>
                        </a:highlight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10525" marL="10525"/>
                </a:tc>
                <a:tc>
                  <a:txBody>
                    <a:bodyPr/>
                    <a:lstStyle/>
                    <a:p>
                      <a:pPr indent="39624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400" u="none" cap="none" strike="noStrike">
                          <a:highlight>
                            <a:srgbClr val="D9F2D0"/>
                          </a:highlight>
                        </a:rPr>
                        <a:t>100</a:t>
                      </a:r>
                      <a:endParaRPr sz="700" u="none" cap="none" strike="noStrike">
                        <a:highlight>
                          <a:srgbClr val="D9F2D0"/>
                        </a:highlight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10525" marL="10525"/>
                </a:tc>
              </a:tr>
              <a:tr h="181600">
                <a:tc>
                  <a:txBody>
                    <a:bodyPr/>
                    <a:lstStyle/>
                    <a:p>
                      <a:pPr indent="396240" lvl="0" marL="0" marR="0" rtl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400" u="none" cap="none" strike="noStrike"/>
                        <a:t> </a:t>
                      </a:r>
                      <a:endParaRPr sz="7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10525" marL="10525"/>
                </a:tc>
                <a:tc>
                  <a:txBody>
                    <a:bodyPr/>
                    <a:lstStyle/>
                    <a:p>
                      <a:pPr indent="396240" lvl="0" marL="0" marR="0" rtl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400" u="none" cap="none" strike="noStrike">
                          <a:highlight>
                            <a:srgbClr val="D9F2D0"/>
                          </a:highlight>
                        </a:rPr>
                        <a:t>GESTÃO DE PROCESSOS  </a:t>
                      </a:r>
                      <a:endParaRPr sz="700" u="none" cap="none" strike="noStrike">
                        <a:highlight>
                          <a:srgbClr val="D9F2D0"/>
                        </a:highlight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10525" marL="10525"/>
                </a:tc>
                <a:tc>
                  <a:txBody>
                    <a:bodyPr/>
                    <a:lstStyle/>
                    <a:p>
                      <a:pPr indent="39624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400" u="none" cap="none" strike="noStrike">
                          <a:highlight>
                            <a:srgbClr val="D9F2D0"/>
                          </a:highlight>
                        </a:rPr>
                        <a:t>100</a:t>
                      </a:r>
                      <a:endParaRPr sz="700" u="none" cap="none" strike="noStrike">
                        <a:highlight>
                          <a:srgbClr val="D9F2D0"/>
                        </a:highlight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10525" marL="10525"/>
                </a:tc>
              </a:tr>
              <a:tr h="181600">
                <a:tc>
                  <a:txBody>
                    <a:bodyPr/>
                    <a:lstStyle/>
                    <a:p>
                      <a:pPr indent="396240" lvl="0" marL="0" marR="0" rtl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400" u="none" cap="none" strike="noStrike"/>
                        <a:t> </a:t>
                      </a:r>
                      <a:endParaRPr sz="7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10525" marL="10525"/>
                </a:tc>
                <a:tc>
                  <a:txBody>
                    <a:bodyPr/>
                    <a:lstStyle/>
                    <a:p>
                      <a:pPr indent="396240" lvl="0" marL="0" marR="0" rtl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400" u="none" cap="none" strike="noStrike">
                          <a:highlight>
                            <a:srgbClr val="D9F2D0"/>
                          </a:highlight>
                        </a:rPr>
                        <a:t>ADMINISTRAÇÃO FINANCEIRA       </a:t>
                      </a:r>
                      <a:endParaRPr sz="700" u="none" cap="none" strike="noStrike">
                        <a:highlight>
                          <a:srgbClr val="D9F2D0"/>
                        </a:highlight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10525" marL="10525"/>
                </a:tc>
                <a:tc>
                  <a:txBody>
                    <a:bodyPr/>
                    <a:lstStyle/>
                    <a:p>
                      <a:pPr indent="39624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400" u="none" cap="none" strike="noStrike">
                          <a:highlight>
                            <a:srgbClr val="D9F2D0"/>
                          </a:highlight>
                        </a:rPr>
                        <a:t>100</a:t>
                      </a:r>
                      <a:endParaRPr sz="700" u="none" cap="none" strike="noStrike">
                        <a:highlight>
                          <a:srgbClr val="D9F2D0"/>
                        </a:highlight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10525" marL="10525"/>
                </a:tc>
              </a:tr>
              <a:tr h="181600">
                <a:tc>
                  <a:txBody>
                    <a:bodyPr/>
                    <a:lstStyle/>
                    <a:p>
                      <a:pPr indent="396240" lvl="0" marL="0" marR="0" rtl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400" u="none" cap="none" strike="noStrike"/>
                        <a:t> </a:t>
                      </a:r>
                      <a:endParaRPr sz="7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10525" marL="10525"/>
                </a:tc>
                <a:tc>
                  <a:txBody>
                    <a:bodyPr/>
                    <a:lstStyle/>
                    <a:p>
                      <a:pPr indent="396240" lvl="0" marL="0" marR="0" rtl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400" u="none" cap="none" strike="noStrike">
                          <a:highlight>
                            <a:srgbClr val="D9F2D0"/>
                          </a:highlight>
                        </a:rPr>
                        <a:t>GESTÃO DE CUSTOS                          </a:t>
                      </a:r>
                      <a:endParaRPr sz="700" u="none" cap="none" strike="noStrike">
                        <a:highlight>
                          <a:srgbClr val="D9F2D0"/>
                        </a:highlight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10525" marL="10525"/>
                </a:tc>
                <a:tc>
                  <a:txBody>
                    <a:bodyPr/>
                    <a:lstStyle/>
                    <a:p>
                      <a:pPr indent="39624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400" u="none" cap="none" strike="noStrike">
                          <a:highlight>
                            <a:srgbClr val="D9F2D0"/>
                          </a:highlight>
                        </a:rPr>
                        <a:t>100</a:t>
                      </a:r>
                      <a:endParaRPr sz="700" u="none" cap="none" strike="noStrike">
                        <a:highlight>
                          <a:srgbClr val="D9F2D0"/>
                        </a:highlight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10525" marL="10525"/>
                </a:tc>
              </a:tr>
              <a:tr h="181600">
                <a:tc>
                  <a:txBody>
                    <a:bodyPr/>
                    <a:lstStyle/>
                    <a:p>
                      <a:pPr indent="396240" lvl="0" marL="0" marR="0" rtl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400" u="none" cap="none" strike="noStrike"/>
                        <a:t> </a:t>
                      </a:r>
                      <a:endParaRPr sz="7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10525" marL="10525"/>
                </a:tc>
                <a:tc>
                  <a:txBody>
                    <a:bodyPr/>
                    <a:lstStyle/>
                    <a:p>
                      <a:pPr indent="396240" lvl="0" marL="0" marR="0" rtl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400" u="none" cap="none" strike="noStrike">
                          <a:highlight>
                            <a:srgbClr val="CAEDFB"/>
                          </a:highlight>
                        </a:rPr>
                        <a:t>PROJETO EXTENSÃO</a:t>
                      </a:r>
                      <a:endParaRPr sz="700" u="none" cap="none" strike="noStrike">
                        <a:highlight>
                          <a:srgbClr val="CAEDFB"/>
                        </a:highlight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10525" marL="10525"/>
                </a:tc>
                <a:tc>
                  <a:txBody>
                    <a:bodyPr/>
                    <a:lstStyle/>
                    <a:p>
                      <a:pPr indent="39624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400" u="none" cap="none" strike="noStrike">
                          <a:highlight>
                            <a:srgbClr val="CAEDFB"/>
                          </a:highlight>
                        </a:rPr>
                        <a:t>100</a:t>
                      </a:r>
                      <a:endParaRPr sz="700" u="none" cap="none" strike="noStrike">
                        <a:highlight>
                          <a:srgbClr val="CAEDFB"/>
                        </a:highlight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10525" marL="10525"/>
                </a:tc>
              </a:tr>
              <a:tr h="181600">
                <a:tc>
                  <a:txBody>
                    <a:bodyPr/>
                    <a:lstStyle/>
                    <a:p>
                      <a:pPr indent="396240" lvl="0" marL="0" marR="0" rtl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400" u="none" cap="none" strike="noStrike"/>
                        <a:t> </a:t>
                      </a:r>
                      <a:endParaRPr sz="7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10525" marL="10525"/>
                </a:tc>
                <a:tc>
                  <a:txBody>
                    <a:bodyPr/>
                    <a:lstStyle/>
                    <a:p>
                      <a:pPr indent="396240" lvl="0" marL="0" marR="0" rtl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400" u="none" cap="none" strike="noStrike">
                          <a:highlight>
                            <a:srgbClr val="CAEDFB"/>
                          </a:highlight>
                        </a:rPr>
                        <a:t>TOTAL CARGA HORÁRIA NO MÓDULO</a:t>
                      </a:r>
                      <a:endParaRPr sz="700" u="none" cap="none" strike="noStrike">
                        <a:highlight>
                          <a:srgbClr val="CAEDFB"/>
                        </a:highlight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10525" marL="10525"/>
                </a:tc>
                <a:tc>
                  <a:txBody>
                    <a:bodyPr/>
                    <a:lstStyle/>
                    <a:p>
                      <a:pPr indent="39624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400" u="none" cap="none" strike="noStrike">
                          <a:highlight>
                            <a:srgbClr val="CAEDFB"/>
                          </a:highlight>
                        </a:rPr>
                        <a:t>500</a:t>
                      </a:r>
                      <a:endParaRPr sz="700" u="none" cap="none" strike="noStrike">
                        <a:highlight>
                          <a:srgbClr val="CAEDFB"/>
                        </a:highlight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10525" marL="10525"/>
                </a:tc>
              </a:tr>
              <a:tr h="90600">
                <a:tc>
                  <a:txBody>
                    <a:bodyPr/>
                    <a:lstStyle/>
                    <a:p>
                      <a:pPr indent="396240" lvl="0" marL="0" marR="0" rtl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400" u="none" cap="none" strike="noStrike"/>
                        <a:t> </a:t>
                      </a:r>
                      <a:endParaRPr sz="7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10525" marL="10525"/>
                </a:tc>
                <a:tc gridSpan="2">
                  <a:txBody>
                    <a:bodyPr/>
                    <a:lstStyle/>
                    <a:p>
                      <a:pPr indent="39624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400" u="none" cap="none" strike="noStrike">
                          <a:highlight>
                            <a:srgbClr val="F2CEED"/>
                          </a:highlight>
                        </a:rPr>
                        <a:t>MÓDULO IV – 4º SEMESTRE – Gerente Administrativo</a:t>
                      </a:r>
                      <a:endParaRPr sz="700" u="none" cap="none" strike="noStrike">
                        <a:highlight>
                          <a:srgbClr val="F2CEED"/>
                        </a:highlight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10525" marL="10525"/>
                </a:tc>
                <a:tc hMerge="1"/>
              </a:tr>
              <a:tr h="181600">
                <a:tc>
                  <a:txBody>
                    <a:bodyPr/>
                    <a:lstStyle/>
                    <a:p>
                      <a:pPr indent="396240" lvl="0" marL="0" marR="0" rtl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400" u="none" cap="none" strike="noStrike"/>
                        <a:t> </a:t>
                      </a:r>
                      <a:endParaRPr sz="7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10525" marL="10525"/>
                </a:tc>
                <a:tc>
                  <a:txBody>
                    <a:bodyPr/>
                    <a:lstStyle/>
                    <a:p>
                      <a:pPr indent="396240" lvl="0" marL="0" marR="0" rtl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400" u="none" cap="none" strike="noStrike">
                          <a:highlight>
                            <a:srgbClr val="D9F2D0"/>
                          </a:highlight>
                        </a:rPr>
                        <a:t>EMPREENDEDORISMO</a:t>
                      </a:r>
                      <a:endParaRPr sz="700" u="none" cap="none" strike="noStrike">
                        <a:highlight>
                          <a:srgbClr val="D9F2D0"/>
                        </a:highlight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10525" marL="10525"/>
                </a:tc>
                <a:tc>
                  <a:txBody>
                    <a:bodyPr/>
                    <a:lstStyle/>
                    <a:p>
                      <a:pPr indent="39624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400" u="none" cap="none" strike="noStrike">
                          <a:highlight>
                            <a:srgbClr val="D9F2D0"/>
                          </a:highlight>
                        </a:rPr>
                        <a:t>100</a:t>
                      </a:r>
                      <a:endParaRPr sz="700" u="none" cap="none" strike="noStrike">
                        <a:highlight>
                          <a:srgbClr val="D9F2D0"/>
                        </a:highlight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10525" marL="10525"/>
                </a:tc>
              </a:tr>
              <a:tr h="181600">
                <a:tc>
                  <a:txBody>
                    <a:bodyPr/>
                    <a:lstStyle/>
                    <a:p>
                      <a:pPr indent="396240" lvl="0" marL="0" marR="0" rtl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400" u="none" cap="none" strike="noStrike"/>
                        <a:t> </a:t>
                      </a:r>
                      <a:endParaRPr sz="7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10525" marL="10525"/>
                </a:tc>
                <a:tc>
                  <a:txBody>
                    <a:bodyPr/>
                    <a:lstStyle/>
                    <a:p>
                      <a:pPr indent="396240" lvl="0" marL="0" marR="0" rtl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400" u="none" cap="none" strike="noStrike">
                          <a:highlight>
                            <a:srgbClr val="D9F2D0"/>
                          </a:highlight>
                        </a:rPr>
                        <a:t>GESTÃO DA QUALIDADE E COMPETITIVIDADE</a:t>
                      </a:r>
                      <a:endParaRPr sz="700" u="none" cap="none" strike="noStrike">
                        <a:highlight>
                          <a:srgbClr val="D9F2D0"/>
                        </a:highlight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10525" marL="10525"/>
                </a:tc>
                <a:tc>
                  <a:txBody>
                    <a:bodyPr/>
                    <a:lstStyle/>
                    <a:p>
                      <a:pPr indent="39624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400" u="none" cap="none" strike="noStrike">
                          <a:highlight>
                            <a:srgbClr val="D9F2D0"/>
                          </a:highlight>
                        </a:rPr>
                        <a:t>100</a:t>
                      </a:r>
                      <a:endParaRPr sz="700" u="none" cap="none" strike="noStrike">
                        <a:highlight>
                          <a:srgbClr val="D9F2D0"/>
                        </a:highlight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10525" marL="10525"/>
                </a:tc>
              </a:tr>
              <a:tr h="181600">
                <a:tc>
                  <a:txBody>
                    <a:bodyPr/>
                    <a:lstStyle/>
                    <a:p>
                      <a:pPr indent="396240" lvl="0" marL="0" marR="0" rtl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400" u="none" cap="none" strike="noStrike"/>
                        <a:t> </a:t>
                      </a:r>
                      <a:endParaRPr sz="7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10525" marL="10525"/>
                </a:tc>
                <a:tc>
                  <a:txBody>
                    <a:bodyPr/>
                    <a:lstStyle/>
                    <a:p>
                      <a:pPr indent="396240" lvl="0" marL="0" marR="0" rtl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400" u="none" cap="none" strike="noStrike">
                          <a:highlight>
                            <a:srgbClr val="D9F2D0"/>
                          </a:highlight>
                        </a:rPr>
                        <a:t>SISTEMA DE GESTÃO E PLANEJAMENTO AMBIENTAL</a:t>
                      </a:r>
                      <a:endParaRPr sz="700" u="none" cap="none" strike="noStrike">
                        <a:highlight>
                          <a:srgbClr val="D9F2D0"/>
                        </a:highlight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10525" marL="10525"/>
                </a:tc>
                <a:tc>
                  <a:txBody>
                    <a:bodyPr/>
                    <a:lstStyle/>
                    <a:p>
                      <a:pPr indent="39624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400" u="none" cap="none" strike="noStrike">
                          <a:highlight>
                            <a:srgbClr val="D9F2D0"/>
                          </a:highlight>
                        </a:rPr>
                        <a:t>100</a:t>
                      </a:r>
                      <a:endParaRPr sz="700" u="none" cap="none" strike="noStrike">
                        <a:highlight>
                          <a:srgbClr val="D9F2D0"/>
                        </a:highlight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10525" marL="10525"/>
                </a:tc>
              </a:tr>
              <a:tr h="181600">
                <a:tc>
                  <a:txBody>
                    <a:bodyPr/>
                    <a:lstStyle/>
                    <a:p>
                      <a:pPr indent="396240" lvl="0" marL="0" marR="0" rtl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400" u="none" cap="none" strike="noStrike"/>
                        <a:t> </a:t>
                      </a:r>
                      <a:endParaRPr sz="7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10525" marL="10525"/>
                </a:tc>
                <a:tc>
                  <a:txBody>
                    <a:bodyPr/>
                    <a:lstStyle/>
                    <a:p>
                      <a:pPr indent="396240" lvl="0" marL="0" marR="0" rtl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400" u="none" cap="none" strike="noStrike">
                          <a:highlight>
                            <a:srgbClr val="D9F2D0"/>
                          </a:highlight>
                        </a:rPr>
                        <a:t>ESTRATÉGIA EMPRESARIAL          </a:t>
                      </a:r>
                      <a:endParaRPr sz="700" u="none" cap="none" strike="noStrike">
                        <a:highlight>
                          <a:srgbClr val="D9F2D0"/>
                        </a:highlight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10525" marL="10525"/>
                </a:tc>
                <a:tc>
                  <a:txBody>
                    <a:bodyPr/>
                    <a:lstStyle/>
                    <a:p>
                      <a:pPr indent="39624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400" u="none" cap="none" strike="noStrike">
                          <a:highlight>
                            <a:srgbClr val="D9F2D0"/>
                          </a:highlight>
                        </a:rPr>
                        <a:t>100</a:t>
                      </a:r>
                      <a:endParaRPr sz="700" u="none" cap="none" strike="noStrike">
                        <a:highlight>
                          <a:srgbClr val="D9F2D0"/>
                        </a:highlight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10525" marL="10525"/>
                </a:tc>
              </a:tr>
              <a:tr h="181600">
                <a:tc>
                  <a:txBody>
                    <a:bodyPr/>
                    <a:lstStyle/>
                    <a:p>
                      <a:pPr indent="396240" lvl="0" marL="0" marR="0" rtl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400" u="none" cap="none" strike="noStrike"/>
                        <a:t> </a:t>
                      </a:r>
                      <a:endParaRPr sz="7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10525" marL="10525"/>
                </a:tc>
                <a:tc>
                  <a:txBody>
                    <a:bodyPr/>
                    <a:lstStyle/>
                    <a:p>
                      <a:pPr indent="396240" lvl="0" marL="0" marR="0" rtl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400" u="none" cap="none" strike="noStrike">
                          <a:highlight>
                            <a:srgbClr val="D9F2D0"/>
                          </a:highlight>
                        </a:rPr>
                        <a:t>DISCIPLINAS OPTATIVAS</a:t>
                      </a:r>
                      <a:endParaRPr sz="700" u="none" cap="none" strike="noStrike">
                        <a:highlight>
                          <a:srgbClr val="D9F2D0"/>
                        </a:highlight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10525" marL="10525"/>
                </a:tc>
                <a:tc>
                  <a:txBody>
                    <a:bodyPr/>
                    <a:lstStyle/>
                    <a:p>
                      <a:pPr indent="39624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400" u="none" cap="none" strike="noStrike">
                          <a:highlight>
                            <a:srgbClr val="D9F2D0"/>
                          </a:highlight>
                        </a:rPr>
                        <a:t>30</a:t>
                      </a:r>
                      <a:endParaRPr sz="700" u="none" cap="none" strike="noStrike">
                        <a:highlight>
                          <a:srgbClr val="D9F2D0"/>
                        </a:highlight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10525" marL="10525"/>
                </a:tc>
              </a:tr>
              <a:tr h="181600">
                <a:tc>
                  <a:txBody>
                    <a:bodyPr/>
                    <a:lstStyle/>
                    <a:p>
                      <a:pPr indent="396240" lvl="0" marL="0" marR="0" rtl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400" u="none" cap="none" strike="noStrike"/>
                        <a:t> </a:t>
                      </a:r>
                      <a:endParaRPr sz="7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10525" marL="10525"/>
                </a:tc>
                <a:tc>
                  <a:txBody>
                    <a:bodyPr/>
                    <a:lstStyle/>
                    <a:p>
                      <a:pPr indent="396240" lvl="0" marL="0" marR="0" rtl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400" u="none" cap="none" strike="noStrike">
                          <a:highlight>
                            <a:srgbClr val="FFFF00"/>
                          </a:highlight>
                        </a:rPr>
                        <a:t>**ATIVIDADES COMPLEMENTARES</a:t>
                      </a:r>
                      <a:endParaRPr sz="700" u="none" cap="none" strike="noStrike">
                        <a:highlight>
                          <a:srgbClr val="D9F2D0"/>
                        </a:highlight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10525" marL="10525"/>
                </a:tc>
                <a:tc>
                  <a:txBody>
                    <a:bodyPr/>
                    <a:lstStyle/>
                    <a:p>
                      <a:pPr indent="39624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400" u="none" cap="none" strike="noStrike">
                          <a:highlight>
                            <a:srgbClr val="FFFF00"/>
                          </a:highlight>
                        </a:rPr>
                        <a:t>20</a:t>
                      </a:r>
                      <a:endParaRPr sz="700" u="none" cap="none" strike="noStrike">
                        <a:highlight>
                          <a:srgbClr val="D9F2D0"/>
                        </a:highlight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10525" marL="10525"/>
                </a:tc>
              </a:tr>
              <a:tr h="181600">
                <a:tc>
                  <a:txBody>
                    <a:bodyPr/>
                    <a:lstStyle/>
                    <a:p>
                      <a:pPr indent="396240" lvl="0" marL="0" marR="0" rtl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400" u="none" cap="none" strike="noStrike"/>
                        <a:t> </a:t>
                      </a:r>
                      <a:endParaRPr sz="7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10525" marL="10525"/>
                </a:tc>
                <a:tc>
                  <a:txBody>
                    <a:bodyPr/>
                    <a:lstStyle/>
                    <a:p>
                      <a:pPr indent="396240" lvl="0" marL="0" marR="0" rtl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400" u="none" cap="none" strike="noStrike">
                          <a:highlight>
                            <a:srgbClr val="CAEDFB"/>
                          </a:highlight>
                        </a:rPr>
                        <a:t>PROJETO EXTENSÃO</a:t>
                      </a:r>
                      <a:endParaRPr sz="700" u="none" cap="none" strike="noStrike">
                        <a:highlight>
                          <a:srgbClr val="CAEDFB"/>
                        </a:highlight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10525" marL="10525"/>
                </a:tc>
                <a:tc>
                  <a:txBody>
                    <a:bodyPr/>
                    <a:lstStyle/>
                    <a:p>
                      <a:pPr indent="39624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400" u="none" cap="none" strike="noStrike">
                          <a:highlight>
                            <a:srgbClr val="CAEDFB"/>
                          </a:highlight>
                        </a:rPr>
                        <a:t>50</a:t>
                      </a:r>
                      <a:endParaRPr sz="700" u="none" cap="none" strike="noStrike">
                        <a:highlight>
                          <a:srgbClr val="CAEDFB"/>
                        </a:highlight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10525" marL="10525"/>
                </a:tc>
              </a:tr>
              <a:tr h="181600">
                <a:tc>
                  <a:txBody>
                    <a:bodyPr/>
                    <a:lstStyle/>
                    <a:p>
                      <a:pPr indent="396240" lvl="0" marL="0" marR="0" rtl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400" u="none" cap="none" strike="noStrike"/>
                        <a:t> </a:t>
                      </a:r>
                      <a:endParaRPr sz="7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10525" marL="10525"/>
                </a:tc>
                <a:tc>
                  <a:txBody>
                    <a:bodyPr/>
                    <a:lstStyle/>
                    <a:p>
                      <a:pPr indent="396240" lvl="0" marL="0" marR="0" rtl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400" u="none" cap="none" strike="noStrike">
                          <a:highlight>
                            <a:srgbClr val="CAEDFB"/>
                          </a:highlight>
                        </a:rPr>
                        <a:t>TOTAL CARGA HORÁRIA NO MÓDULO</a:t>
                      </a:r>
                      <a:endParaRPr sz="700" u="none" cap="none" strike="noStrike">
                        <a:highlight>
                          <a:srgbClr val="CAEDFB"/>
                        </a:highlight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10525" marL="10525"/>
                </a:tc>
                <a:tc>
                  <a:txBody>
                    <a:bodyPr/>
                    <a:lstStyle/>
                    <a:p>
                      <a:pPr indent="39624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400" u="none" cap="none" strike="noStrike">
                          <a:highlight>
                            <a:srgbClr val="CAEDFB"/>
                          </a:highlight>
                        </a:rPr>
                        <a:t>500</a:t>
                      </a:r>
                      <a:endParaRPr sz="700" u="none" cap="none" strike="noStrike">
                        <a:highlight>
                          <a:srgbClr val="CAEDFB"/>
                        </a:highlight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10525" marL="10525"/>
                </a:tc>
              </a:tr>
              <a:tr h="181600">
                <a:tc>
                  <a:txBody>
                    <a:bodyPr/>
                    <a:lstStyle/>
                    <a:p>
                      <a:pPr indent="396240" lvl="0" marL="0" marR="0" rtl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400" u="none" cap="none" strike="noStrike"/>
                        <a:t> </a:t>
                      </a:r>
                      <a:endParaRPr sz="7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10525" marL="10525"/>
                </a:tc>
                <a:tc>
                  <a:txBody>
                    <a:bodyPr/>
                    <a:lstStyle/>
                    <a:p>
                      <a:pPr indent="396240" lvl="0" marL="0" marR="0" rtl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400" u="none" cap="none" strike="noStrike">
                          <a:highlight>
                            <a:srgbClr val="F2CEED"/>
                          </a:highlight>
                        </a:rPr>
                        <a:t>TOTAL DO CURSO</a:t>
                      </a:r>
                      <a:endParaRPr sz="700" u="none" cap="none" strike="noStrike">
                        <a:highlight>
                          <a:srgbClr val="F2CEED"/>
                        </a:highlight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10525" marL="10525"/>
                </a:tc>
                <a:tc>
                  <a:txBody>
                    <a:bodyPr/>
                    <a:lstStyle/>
                    <a:p>
                      <a:pPr indent="39624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400" u="none" cap="none" strike="noStrike">
                          <a:highlight>
                            <a:srgbClr val="F2CEED"/>
                          </a:highlight>
                        </a:rPr>
                        <a:t>2000</a:t>
                      </a:r>
                      <a:endParaRPr sz="700" u="none" cap="none" strike="noStrike">
                        <a:highlight>
                          <a:srgbClr val="F2CEED"/>
                        </a:highlight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10525" marL="10525"/>
                </a:tc>
              </a:tr>
            </a:tbl>
          </a:graphicData>
        </a:graphic>
      </p:graphicFrame>
      <p:sp>
        <p:nvSpPr>
          <p:cNvPr id="191" name="Google Shape;191;p10"/>
          <p:cNvSpPr txBox="1"/>
          <p:nvPr/>
        </p:nvSpPr>
        <p:spPr>
          <a:xfrm>
            <a:off x="2885704" y="825934"/>
            <a:ext cx="182748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R – ESTÁ NO AVA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1"/>
          <p:cNvSpPr txBox="1"/>
          <p:nvPr/>
        </p:nvSpPr>
        <p:spPr>
          <a:xfrm>
            <a:off x="-1051768" y="140411"/>
            <a:ext cx="5700713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Metodologia ATIVA</a:t>
            </a:r>
            <a:endParaRPr/>
          </a:p>
        </p:txBody>
      </p:sp>
      <p:sp>
        <p:nvSpPr>
          <p:cNvPr id="197" name="Google Shape;197;p11"/>
          <p:cNvSpPr/>
          <p:nvPr/>
        </p:nvSpPr>
        <p:spPr>
          <a:xfrm flipH="1" rot="10800000">
            <a:off x="4143375" y="2928936"/>
            <a:ext cx="15323052" cy="4571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page1image4221712" id="198" name="Google Shape;198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725186"/>
            <a:ext cx="12005953" cy="58199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tipo, nome da empresa&#10;&#10;Descrição gerada automaticamente" id="199" name="Google Shape;199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6192630"/>
            <a:ext cx="724310" cy="6210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Logotipo, nome da empresa&#10;&#10;Descrição gerada automaticamente" id="204" name="Google Shape;204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5828" y="286281"/>
            <a:ext cx="2215406" cy="1899711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p12"/>
          <p:cNvSpPr txBox="1"/>
          <p:nvPr/>
        </p:nvSpPr>
        <p:spPr>
          <a:xfrm>
            <a:off x="128588" y="3429000"/>
            <a:ext cx="12164549" cy="8617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RESPONDER AS PERGUNTAS POSTADAS NO GRUPO DE WHATSAPP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Logotipo, nome da empresa&#10;&#10;Descrição gerada automaticamente" id="210" name="Google Shape;210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2543" y="695339"/>
            <a:ext cx="2240034" cy="19208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2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2"/>
          <p:cNvSpPr/>
          <p:nvPr/>
        </p:nvSpPr>
        <p:spPr>
          <a:xfrm>
            <a:off x="0" y="0"/>
            <a:ext cx="12192000" cy="6219825"/>
          </a:xfrm>
          <a:custGeom>
            <a:rect b="b" l="l" r="r" t="t"/>
            <a:pathLst>
              <a:path extrusionOk="0" h="6219825" w="12192000">
                <a:moveTo>
                  <a:pt x="6789701" y="6151588"/>
                </a:moveTo>
                <a:lnTo>
                  <a:pt x="6788702" y="6151666"/>
                </a:lnTo>
                <a:cubicBezTo>
                  <a:pt x="6788627" y="6151844"/>
                  <a:pt x="6788551" y="6152022"/>
                  <a:pt x="6788476" y="6152200"/>
                </a:cubicBezTo>
                <a:close/>
                <a:moveTo>
                  <a:pt x="9834" y="0"/>
                </a:moveTo>
                <a:lnTo>
                  <a:pt x="12357" y="1"/>
                </a:lnTo>
                <a:lnTo>
                  <a:pt x="12192000" y="1"/>
                </a:lnTo>
                <a:lnTo>
                  <a:pt x="12192000" y="5105401"/>
                </a:lnTo>
                <a:lnTo>
                  <a:pt x="12191716" y="5105401"/>
                </a:lnTo>
                <a:lnTo>
                  <a:pt x="12192000" y="5256977"/>
                </a:lnTo>
                <a:lnTo>
                  <a:pt x="12061096" y="5296034"/>
                </a:lnTo>
                <a:cubicBezTo>
                  <a:pt x="11933500" y="5332263"/>
                  <a:pt x="11805390" y="5366806"/>
                  <a:pt x="11676800" y="5399652"/>
                </a:cubicBezTo>
                <a:cubicBezTo>
                  <a:pt x="11262789" y="5507204"/>
                  <a:pt x="10845343" y="5600846"/>
                  <a:pt x="10425355" y="5683310"/>
                </a:cubicBezTo>
                <a:cubicBezTo>
                  <a:pt x="10092810" y="5748549"/>
                  <a:pt x="9759033" y="5806970"/>
                  <a:pt x="9424022" y="5858546"/>
                </a:cubicBezTo>
                <a:cubicBezTo>
                  <a:pt x="9102997" y="5908224"/>
                  <a:pt x="8781133" y="5952809"/>
                  <a:pt x="8458419" y="5992303"/>
                </a:cubicBezTo>
                <a:cubicBezTo>
                  <a:pt x="8211360" y="6022481"/>
                  <a:pt x="7963792" y="6048065"/>
                  <a:pt x="7715970" y="6072283"/>
                </a:cubicBezTo>
                <a:lnTo>
                  <a:pt x="6951716" y="6138091"/>
                </a:lnTo>
                <a:lnTo>
                  <a:pt x="6936303" y="6140163"/>
                </a:lnTo>
                <a:lnTo>
                  <a:pt x="6790448" y="6151529"/>
                </a:lnTo>
                <a:lnTo>
                  <a:pt x="6799941" y="6153349"/>
                </a:lnTo>
                <a:cubicBezTo>
                  <a:pt x="6811623" y="6153816"/>
                  <a:pt x="6823734" y="6151642"/>
                  <a:pt x="6835432" y="6151642"/>
                </a:cubicBezTo>
                <a:cubicBezTo>
                  <a:pt x="6851580" y="6151642"/>
                  <a:pt x="6867729" y="6149034"/>
                  <a:pt x="6884003" y="6148662"/>
                </a:cubicBezTo>
                <a:cubicBezTo>
                  <a:pt x="7115805" y="6143198"/>
                  <a:pt x="7347351" y="6131026"/>
                  <a:pt x="7578771" y="6116122"/>
                </a:cubicBezTo>
                <a:cubicBezTo>
                  <a:pt x="7927552" y="6093644"/>
                  <a:pt x="8276080" y="6065453"/>
                  <a:pt x="8623845" y="6029188"/>
                </a:cubicBezTo>
                <a:cubicBezTo>
                  <a:pt x="8909939" y="5999878"/>
                  <a:pt x="9195310" y="5965228"/>
                  <a:pt x="9479970" y="5925239"/>
                </a:cubicBezTo>
                <a:cubicBezTo>
                  <a:pt x="9864901" y="5870842"/>
                  <a:pt x="10248014" y="5806101"/>
                  <a:pt x="10629308" y="5731000"/>
                </a:cubicBezTo>
                <a:cubicBezTo>
                  <a:pt x="11090114" y="5639842"/>
                  <a:pt x="11546975" y="5532291"/>
                  <a:pt x="11998498" y="5404869"/>
                </a:cubicBezTo>
                <a:lnTo>
                  <a:pt x="12192000" y="5347846"/>
                </a:lnTo>
                <a:lnTo>
                  <a:pt x="12192000" y="5402606"/>
                </a:lnTo>
                <a:lnTo>
                  <a:pt x="11829257" y="5507950"/>
                </a:lnTo>
                <a:cubicBezTo>
                  <a:pt x="11534769" y="5587680"/>
                  <a:pt x="11238120" y="5658596"/>
                  <a:pt x="10939183" y="5722555"/>
                </a:cubicBezTo>
                <a:cubicBezTo>
                  <a:pt x="10622824" y="5790365"/>
                  <a:pt x="10304941" y="5850387"/>
                  <a:pt x="9985530" y="5902635"/>
                </a:cubicBezTo>
                <a:cubicBezTo>
                  <a:pt x="9720036" y="5946102"/>
                  <a:pt x="9453814" y="5984764"/>
                  <a:pt x="9186882" y="6018631"/>
                </a:cubicBezTo>
                <a:cubicBezTo>
                  <a:pt x="8984197" y="6044216"/>
                  <a:pt x="8781514" y="6068309"/>
                  <a:pt x="8578198" y="6088179"/>
                </a:cubicBezTo>
                <a:lnTo>
                  <a:pt x="7864358" y="6149656"/>
                </a:lnTo>
                <a:cubicBezTo>
                  <a:pt x="7554994" y="6172009"/>
                  <a:pt x="7245502" y="6189895"/>
                  <a:pt x="6935502" y="6201071"/>
                </a:cubicBezTo>
                <a:lnTo>
                  <a:pt x="6477750" y="6214980"/>
                </a:lnTo>
                <a:cubicBezTo>
                  <a:pt x="6439195" y="6212895"/>
                  <a:pt x="6400529" y="6214521"/>
                  <a:pt x="6362294" y="6219825"/>
                </a:cubicBezTo>
                <a:lnTo>
                  <a:pt x="6057129" y="6219825"/>
                </a:lnTo>
                <a:lnTo>
                  <a:pt x="5977784" y="6215229"/>
                </a:lnTo>
                <a:lnTo>
                  <a:pt x="5265087" y="6178965"/>
                </a:lnTo>
                <a:cubicBezTo>
                  <a:pt x="4958267" y="6166544"/>
                  <a:pt x="4651826" y="6146055"/>
                  <a:pt x="4346277" y="6116869"/>
                </a:cubicBezTo>
                <a:lnTo>
                  <a:pt x="3373045" y="6018259"/>
                </a:lnTo>
                <a:cubicBezTo>
                  <a:pt x="3035412" y="5983982"/>
                  <a:pt x="2698456" y="5944327"/>
                  <a:pt x="2362173" y="5899282"/>
                </a:cubicBezTo>
                <a:cubicBezTo>
                  <a:pt x="1984692" y="5849108"/>
                  <a:pt x="1608364" y="5791358"/>
                  <a:pt x="1233178" y="5726033"/>
                </a:cubicBezTo>
                <a:cubicBezTo>
                  <a:pt x="842181" y="5657291"/>
                  <a:pt x="453758" y="5578770"/>
                  <a:pt x="68500" y="5486226"/>
                </a:cubicBezTo>
                <a:lnTo>
                  <a:pt x="0" y="5468863"/>
                </a:lnTo>
                <a:lnTo>
                  <a:pt x="0" y="5412351"/>
                </a:lnTo>
                <a:lnTo>
                  <a:pt x="72441" y="5431135"/>
                </a:lnTo>
                <a:cubicBezTo>
                  <a:pt x="247961" y="5473331"/>
                  <a:pt x="424164" y="5512608"/>
                  <a:pt x="600716" y="5549555"/>
                </a:cubicBezTo>
                <a:cubicBezTo>
                  <a:pt x="988279" y="5630403"/>
                  <a:pt x="1378133" y="5699330"/>
                  <a:pt x="1769512" y="5759811"/>
                </a:cubicBezTo>
                <a:cubicBezTo>
                  <a:pt x="2052426" y="5803406"/>
                  <a:pt x="2335725" y="5843519"/>
                  <a:pt x="2613554" y="5876802"/>
                </a:cubicBezTo>
                <a:cubicBezTo>
                  <a:pt x="2605544" y="5879410"/>
                  <a:pt x="2594611" y="5869350"/>
                  <a:pt x="2581134" y="5866867"/>
                </a:cubicBezTo>
                <a:cubicBezTo>
                  <a:pt x="2087178" y="5774877"/>
                  <a:pt x="1597684" y="5663937"/>
                  <a:pt x="1112635" y="5534031"/>
                </a:cubicBezTo>
                <a:cubicBezTo>
                  <a:pt x="880453" y="5471934"/>
                  <a:pt x="649713" y="5405428"/>
                  <a:pt x="420412" y="5334514"/>
                </a:cubicBezTo>
                <a:lnTo>
                  <a:pt x="0" y="5195539"/>
                </a:lnTo>
                <a:lnTo>
                  <a:pt x="60" y="5105401"/>
                </a:lnTo>
                <a:lnTo>
                  <a:pt x="0" y="5105401"/>
                </a:lnTo>
                <a:lnTo>
                  <a:pt x="0" y="1"/>
                </a:lnTo>
                <a:lnTo>
                  <a:pt x="9834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Logotipo, nome da empresa&#10;&#10;Descrição gerada automaticamente" id="95" name="Google Shape;95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98490" y="120057"/>
            <a:ext cx="3402397" cy="2844617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2"/>
          <p:cNvSpPr txBox="1"/>
          <p:nvPr/>
        </p:nvSpPr>
        <p:spPr>
          <a:xfrm>
            <a:off x="1676907" y="2647640"/>
            <a:ext cx="9178282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DIRETOR – ADEMAR RODRIGUES MEIRELES</a:t>
            </a:r>
            <a:endParaRPr/>
          </a:p>
        </p:txBody>
      </p:sp>
      <p:pic>
        <p:nvPicPr>
          <p:cNvPr descr="Homem de camisa azul sorrindo&#10;&#10;Descrição gerada automaticamente" id="97" name="Google Shape;97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862965" y="3551423"/>
            <a:ext cx="2211322" cy="20675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"/>
          <p:cNvSpPr/>
          <p:nvPr/>
        </p:nvSpPr>
        <p:spPr>
          <a:xfrm>
            <a:off x="0" y="0"/>
            <a:ext cx="12191999" cy="685736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3" name="Google Shape;103;p3"/>
          <p:cNvGrpSpPr/>
          <p:nvPr/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04" name="Google Shape;104;p3"/>
            <p:cNvSpPr/>
            <p:nvPr/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105;p3"/>
            <p:cNvSpPr/>
            <p:nvPr/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6" name="Google Shape;106;p3"/>
          <p:cNvSpPr/>
          <p:nvPr/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3"/>
          <p:cNvSpPr txBox="1"/>
          <p:nvPr/>
        </p:nvSpPr>
        <p:spPr>
          <a:xfrm>
            <a:off x="590719" y="2330505"/>
            <a:ext cx="4559425" cy="39795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1" lang="pt-BR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Missão </a:t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pt-BR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Tem por missão exercer uma ação integrada de suas atividades educacionais, explorando a fronteira do conhecimento,visando a sistematização e disseminação, para formar profissionais empreendedores com base em preceitos éticos, morais, científicos inovadores e humanísticos, promovendo a transformação e o desenvolvimento social, econômico e cultural da comunidade em que está inserida. </a:t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3"/>
          <p:cNvSpPr/>
          <p:nvPr/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3"/>
          <p:cNvSpPr/>
          <p:nvPr/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139700" rotWithShape="0" algn="t" dir="5400000" dist="127000">
              <a:srgbClr val="000000">
                <a:alpha val="1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Logotipo, nome da empresa&#10;&#10;Descrição gerada automaticamente" id="110" name="Google Shape;110;p3"/>
          <p:cNvPicPr preferRelativeResize="0"/>
          <p:nvPr/>
        </p:nvPicPr>
        <p:blipFill rotWithShape="1">
          <a:blip r:embed="rId3">
            <a:alphaModFix/>
          </a:blip>
          <a:srcRect b="-1" l="3655" r="7885" t="0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4"/>
          <p:cNvSpPr/>
          <p:nvPr/>
        </p:nvSpPr>
        <p:spPr>
          <a:xfrm>
            <a:off x="0" y="0"/>
            <a:ext cx="12191999" cy="685736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4"/>
          <p:cNvSpPr/>
          <p:nvPr/>
        </p:nvSpPr>
        <p:spPr>
          <a:xfrm flipH="1">
            <a:off x="616533" y="1944913"/>
            <a:ext cx="40233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4"/>
          <p:cNvSpPr txBox="1"/>
          <p:nvPr/>
        </p:nvSpPr>
        <p:spPr>
          <a:xfrm>
            <a:off x="645066" y="2031101"/>
            <a:ext cx="4282984" cy="35119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1" lang="pt-BR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Visão 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pt-BR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Ser instituição de referência na Educação Superior Brasileira reconhecida por sua modernidade, excelência e pelos serviços prestados, bem como pela defesa da democratização do acesso de todos ao ensino de qualidade. 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4"/>
          <p:cNvSpPr/>
          <p:nvPr/>
        </p:nvSpPr>
        <p:spPr>
          <a:xfrm rot="5400000">
            <a:off x="-225843" y="6053360"/>
            <a:ext cx="740664" cy="1541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4"/>
          <p:cNvSpPr/>
          <p:nvPr/>
        </p:nvSpPr>
        <p:spPr>
          <a:xfrm rot="5400000">
            <a:off x="5904923" y="215201"/>
            <a:ext cx="740664" cy="1183349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4"/>
          <p:cNvSpPr/>
          <p:nvPr/>
        </p:nvSpPr>
        <p:spPr>
          <a:xfrm>
            <a:off x="5696793" y="354959"/>
            <a:ext cx="6184973" cy="5915212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139700" rotWithShape="0" algn="t" dir="5400000" dist="127000">
              <a:srgbClr val="000000">
                <a:alpha val="1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Logotipo, nome da empresa&#10;&#10;Descrição gerada automaticamente" id="121" name="Google Shape;121;p4"/>
          <p:cNvPicPr preferRelativeResize="0"/>
          <p:nvPr/>
        </p:nvPicPr>
        <p:blipFill rotWithShape="1">
          <a:blip r:embed="rId3">
            <a:alphaModFix/>
          </a:blip>
          <a:srcRect b="-2" l="2562" r="6791" t="0"/>
          <a:stretch/>
        </p:blipFill>
        <p:spPr>
          <a:xfrm>
            <a:off x="5987738" y="650494"/>
            <a:ext cx="5628018" cy="53241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5"/>
          <p:cNvSpPr/>
          <p:nvPr/>
        </p:nvSpPr>
        <p:spPr>
          <a:xfrm>
            <a:off x="0" y="0"/>
            <a:ext cx="12191999" cy="685736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p5"/>
          <p:cNvSpPr txBox="1"/>
          <p:nvPr/>
        </p:nvSpPr>
        <p:spPr>
          <a:xfrm>
            <a:off x="1113810" y="2960716"/>
            <a:ext cx="4036334" cy="238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pt-BR" sz="26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Valores Institucionais 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 sz="2600">
              <a:solidFill>
                <a:schemeClr val="dk1"/>
              </a:solidFill>
              <a:latin typeface="Play"/>
              <a:ea typeface="Play"/>
              <a:cs typeface="Play"/>
              <a:sym typeface="Play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pt-BR" sz="2600">
                <a:solidFill>
                  <a:schemeClr val="dk1"/>
                </a:solidFill>
                <a:highlight>
                  <a:srgbClr val="FFFFFF"/>
                </a:highlight>
                <a:latin typeface="Play"/>
                <a:ea typeface="Play"/>
                <a:cs typeface="Play"/>
                <a:sym typeface="Play"/>
              </a:rPr>
              <a:t>Ética, criticidade, Integridade e Transparência; Equidade; Excelência Institucional; Responsabilidade Social. </a:t>
            </a:r>
            <a:endParaRPr sz="2600">
              <a:solidFill>
                <a:schemeClr val="dk1"/>
              </a:solidFill>
              <a:latin typeface="Play"/>
              <a:ea typeface="Play"/>
              <a:cs typeface="Play"/>
              <a:sym typeface="Play"/>
            </a:endParaRPr>
          </a:p>
        </p:txBody>
      </p:sp>
      <p:grpSp>
        <p:nvGrpSpPr>
          <p:cNvPr id="128" name="Google Shape;128;p5"/>
          <p:cNvGrpSpPr/>
          <p:nvPr/>
        </p:nvGrpSpPr>
        <p:grpSpPr>
          <a:xfrm>
            <a:off x="0" y="2984992"/>
            <a:ext cx="731521" cy="673460"/>
            <a:chOff x="3940602" y="308034"/>
            <a:chExt cx="2116791" cy="3428999"/>
          </a:xfrm>
        </p:grpSpPr>
        <p:sp>
          <p:nvSpPr>
            <p:cNvPr id="129" name="Google Shape;129;p5"/>
            <p:cNvSpPr/>
            <p:nvPr/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130;p5"/>
            <p:cNvSpPr/>
            <p:nvPr/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131;p5"/>
            <p:cNvSpPr/>
            <p:nvPr/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2" name="Google Shape;132;p5"/>
          <p:cNvSpPr/>
          <p:nvPr/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Google Shape;133;p5"/>
          <p:cNvSpPr/>
          <p:nvPr/>
        </p:nvSpPr>
        <p:spPr>
          <a:xfrm>
            <a:off x="5685810" y="391886"/>
            <a:ext cx="6009366" cy="6017078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139700" rotWithShape="0" algn="t" dir="5400000" dist="127000">
              <a:srgbClr val="000000">
                <a:alpha val="1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Logotipo, nome da empresa&#10;&#10;Descrição gerada automaticamente" id="134" name="Google Shape;134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922492" y="1026063"/>
            <a:ext cx="5536001" cy="47471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iagrama&#10;&#10;Descrição gerada automaticamente" id="139" name="Google Shape;139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4631" y="214058"/>
            <a:ext cx="10936533" cy="664394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tipo, nome da empresa&#10;&#10;Descrição gerada automaticamente" id="140" name="Google Shape;140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042117" y="0"/>
            <a:ext cx="1495668" cy="12825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nterface gráfica do usuário, Aplicativo&#10;&#10;Descrição gerada automaticamente" id="145" name="Google Shape;145;p7"/>
          <p:cNvPicPr preferRelativeResize="0"/>
          <p:nvPr/>
        </p:nvPicPr>
        <p:blipFill rotWithShape="1">
          <a:blip r:embed="rId3">
            <a:alphaModFix/>
          </a:blip>
          <a:srcRect b="7105" l="6351" r="5931" t="14667"/>
          <a:stretch/>
        </p:blipFill>
        <p:spPr>
          <a:xfrm>
            <a:off x="1600199" y="842963"/>
            <a:ext cx="9301164" cy="5184255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7"/>
          <p:cNvSpPr txBox="1"/>
          <p:nvPr/>
        </p:nvSpPr>
        <p:spPr>
          <a:xfrm>
            <a:off x="5257800" y="5872163"/>
            <a:ext cx="1957587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36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NO SITE 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Logotipo, nome da empresa&#10;&#10;Descrição gerada automaticamente" id="151" name="Google Shape;151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1089" y="610829"/>
            <a:ext cx="1767298" cy="1515458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8"/>
          <p:cNvSpPr txBox="1"/>
          <p:nvPr/>
        </p:nvSpPr>
        <p:spPr>
          <a:xfrm>
            <a:off x="2873829" y="807134"/>
            <a:ext cx="5445209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3 -  VOCÊ CONHECE OS TUTORES DO SEU CURSO</a:t>
            </a:r>
            <a:r>
              <a:rPr lang="pt-BR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Desenho de pessoa com a mão no cabelo&#10;&#10;Descrição gerada automaticamente com confiança baixa" id="153" name="Google Shape;153;p8"/>
          <p:cNvPicPr preferRelativeResize="0"/>
          <p:nvPr/>
        </p:nvPicPr>
        <p:blipFill rotWithShape="1">
          <a:blip r:embed="rId4">
            <a:alphaModFix/>
          </a:blip>
          <a:srcRect b="0" l="18483" r="21441" t="30498"/>
          <a:stretch/>
        </p:blipFill>
        <p:spPr>
          <a:xfrm>
            <a:off x="3599974" y="1384596"/>
            <a:ext cx="1436914" cy="166499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omem sorrindo pousando para foto&#10;&#10;Descrição gerada automaticamente" id="154" name="Google Shape;154;p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812269" y="1407336"/>
            <a:ext cx="2162184" cy="1388069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8"/>
          <p:cNvSpPr/>
          <p:nvPr/>
        </p:nvSpPr>
        <p:spPr>
          <a:xfrm>
            <a:off x="0" y="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pic>
        <p:nvPicPr>
          <p:cNvPr descr="Mulher com a mão no rosto&#10;&#10;Descrição gerada automaticamente com confiança média" id="156" name="Google Shape;156;p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343617" y="3635434"/>
            <a:ext cx="1701518" cy="170151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ulher de cabelo comprido&#10;&#10;Descrição gerada automaticamente" id="157" name="Google Shape;157;p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9619417" y="3612457"/>
            <a:ext cx="1260638" cy="1761043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8"/>
          <p:cNvSpPr/>
          <p:nvPr/>
        </p:nvSpPr>
        <p:spPr>
          <a:xfrm>
            <a:off x="0" y="0"/>
            <a:ext cx="301625" cy="301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8"/>
          <p:cNvSpPr/>
          <p:nvPr/>
        </p:nvSpPr>
        <p:spPr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p8"/>
          <p:cNvSpPr/>
          <p:nvPr/>
        </p:nvSpPr>
        <p:spPr>
          <a:xfrm>
            <a:off x="0" y="4712900"/>
            <a:ext cx="216726" cy="276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0" i="0" lang="pt-BR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p8"/>
          <p:cNvSpPr/>
          <p:nvPr/>
        </p:nvSpPr>
        <p:spPr>
          <a:xfrm>
            <a:off x="0" y="16903700"/>
            <a:ext cx="12192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0" i="0" lang="pt-BR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2" name="Google Shape;162;p8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666127" y="3672517"/>
            <a:ext cx="1260638" cy="1838825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8"/>
          <p:cNvSpPr txBox="1"/>
          <p:nvPr/>
        </p:nvSpPr>
        <p:spPr>
          <a:xfrm>
            <a:off x="6865155" y="6209000"/>
            <a:ext cx="338458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TUTORES DE SUPORTE DO AVA</a:t>
            </a:r>
            <a:endParaRPr/>
          </a:p>
        </p:txBody>
      </p:sp>
      <p:sp>
        <p:nvSpPr>
          <p:cNvPr id="164" name="Google Shape;164;p8"/>
          <p:cNvSpPr txBox="1"/>
          <p:nvPr/>
        </p:nvSpPr>
        <p:spPr>
          <a:xfrm>
            <a:off x="5603846" y="5757904"/>
            <a:ext cx="13852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MÓDULO I e IV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MESTRE EM ED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ALFREDO.</a:t>
            </a:r>
            <a:endParaRPr/>
          </a:p>
        </p:txBody>
      </p:sp>
      <p:sp>
        <p:nvSpPr>
          <p:cNvPr id="165" name="Google Shape;165;p8"/>
          <p:cNvSpPr txBox="1"/>
          <p:nvPr/>
        </p:nvSpPr>
        <p:spPr>
          <a:xfrm>
            <a:off x="7260291" y="5474161"/>
            <a:ext cx="1719702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MÓDULO II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ADM. DE EMPRESA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KATIA</a:t>
            </a:r>
            <a:endParaRPr/>
          </a:p>
        </p:txBody>
      </p:sp>
      <p:sp>
        <p:nvSpPr>
          <p:cNvPr id="166" name="Google Shape;166;p8"/>
          <p:cNvSpPr txBox="1"/>
          <p:nvPr/>
        </p:nvSpPr>
        <p:spPr>
          <a:xfrm>
            <a:off x="9619417" y="5474161"/>
            <a:ext cx="1715343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MÓDULO III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ADM. DE EMPRESA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SYLAINE</a:t>
            </a:r>
            <a:endParaRPr/>
          </a:p>
        </p:txBody>
      </p:sp>
      <p:sp>
        <p:nvSpPr>
          <p:cNvPr id="167" name="Google Shape;167;p8"/>
          <p:cNvSpPr txBox="1"/>
          <p:nvPr/>
        </p:nvSpPr>
        <p:spPr>
          <a:xfrm>
            <a:off x="581089" y="3882848"/>
            <a:ext cx="1789200" cy="14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POLO SÃO JOSÉ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1"/>
                </a:solidFill>
              </a:rPr>
              <a:t>CHARLENE ROSA </a:t>
            </a:r>
            <a:r>
              <a:rPr lang="pt-BR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 BEM</a:t>
            </a:r>
            <a:endParaRPr/>
          </a:p>
        </p:txBody>
      </p:sp>
      <p:sp>
        <p:nvSpPr>
          <p:cNvPr id="168" name="Google Shape;168;p8"/>
          <p:cNvSpPr txBox="1"/>
          <p:nvPr/>
        </p:nvSpPr>
        <p:spPr>
          <a:xfrm>
            <a:off x="3599974" y="3053407"/>
            <a:ext cx="1047082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SEDE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ANDREA</a:t>
            </a:r>
            <a:endParaRPr/>
          </a:p>
        </p:txBody>
      </p:sp>
      <p:sp>
        <p:nvSpPr>
          <p:cNvPr id="169" name="Google Shape;169;p8"/>
          <p:cNvSpPr txBox="1"/>
          <p:nvPr/>
        </p:nvSpPr>
        <p:spPr>
          <a:xfrm>
            <a:off x="5624142" y="2888882"/>
            <a:ext cx="2482026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POLO FLORIANÓPOLIS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DR. GABRIEL</a:t>
            </a:r>
            <a:endParaRPr/>
          </a:p>
        </p:txBody>
      </p:sp>
      <p:sp>
        <p:nvSpPr>
          <p:cNvPr id="170" name="Google Shape;170;p8"/>
          <p:cNvSpPr txBox="1"/>
          <p:nvPr/>
        </p:nvSpPr>
        <p:spPr>
          <a:xfrm>
            <a:off x="9420929" y="2337944"/>
            <a:ext cx="2112300" cy="14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1"/>
                </a:solidFill>
              </a:rPr>
              <a:t>NURIA</a:t>
            </a:r>
            <a:br>
              <a:rPr lang="pt-BR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pt-BR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POLO RIO GRANDE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1" name="Google Shape;171;p8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06101" y="2126275"/>
            <a:ext cx="1767275" cy="1767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8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9045126" y="868200"/>
            <a:ext cx="1719701" cy="1719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Logotipo, nome da empresa&#10;&#10;Descrição gerada automaticamente" id="177" name="Google Shape;177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1089" y="610829"/>
            <a:ext cx="1767298" cy="1515458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9"/>
          <p:cNvSpPr txBox="1"/>
          <p:nvPr/>
        </p:nvSpPr>
        <p:spPr>
          <a:xfrm>
            <a:off x="581089" y="4731714"/>
            <a:ext cx="2035407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ALUNA  MONITORA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SUZIE </a:t>
            </a:r>
            <a:endParaRPr/>
          </a:p>
        </p:txBody>
      </p:sp>
      <p:pic>
        <p:nvPicPr>
          <p:cNvPr id="179" name="Google Shape;179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14375" y="2636781"/>
            <a:ext cx="2035406" cy="189292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oto preta e branca de homem de terno e gravata&#10;&#10;Descrição gerada automaticamente" id="180" name="Google Shape;180;p9"/>
          <p:cNvPicPr preferRelativeResize="0"/>
          <p:nvPr/>
        </p:nvPicPr>
        <p:blipFill rotWithShape="1">
          <a:blip r:embed="rId5">
            <a:alphaModFix/>
          </a:blip>
          <a:srcRect b="12812" l="0" r="-1" t="14062"/>
          <a:stretch/>
        </p:blipFill>
        <p:spPr>
          <a:xfrm>
            <a:off x="4332560" y="747060"/>
            <a:ext cx="2757487" cy="3102169"/>
          </a:xfrm>
          <a:custGeom>
            <a:rect b="b" l="l" r="r" t="t"/>
            <a:pathLst>
              <a:path extrusionOk="0" h="6858000" w="6095999">
                <a:moveTo>
                  <a:pt x="0" y="0"/>
                </a:moveTo>
                <a:lnTo>
                  <a:pt x="6095999" y="0"/>
                </a:lnTo>
                <a:lnTo>
                  <a:pt x="6095999" y="6858000"/>
                </a:lnTo>
                <a:lnTo>
                  <a:pt x="0" y="6858000"/>
                </a:lnTo>
                <a:lnTo>
                  <a:pt x="0" y="6857999"/>
                </a:lnTo>
                <a:lnTo>
                  <a:pt x="4220980" y="6857999"/>
                </a:lnTo>
                <a:lnTo>
                  <a:pt x="4213164" y="6851010"/>
                </a:lnTo>
                <a:cubicBezTo>
                  <a:pt x="4181666" y="6825777"/>
                  <a:pt x="4066661" y="6744343"/>
                  <a:pt x="4062999" y="6737842"/>
                </a:cubicBezTo>
                <a:cubicBezTo>
                  <a:pt x="4024279" y="6693220"/>
                  <a:pt x="4060463" y="6731339"/>
                  <a:pt x="3994350" y="6686435"/>
                </a:cubicBezTo>
                <a:cubicBezTo>
                  <a:pt x="3947033" y="6670674"/>
                  <a:pt x="3899856" y="6566625"/>
                  <a:pt x="3859426" y="6512643"/>
                </a:cubicBezTo>
                <a:cubicBezTo>
                  <a:pt x="3843619" y="6494605"/>
                  <a:pt x="3819111" y="6476220"/>
                  <a:pt x="3795266" y="6469055"/>
                </a:cubicBezTo>
                <a:cubicBezTo>
                  <a:pt x="3772240" y="6479507"/>
                  <a:pt x="3769424" y="6446115"/>
                  <a:pt x="3752228" y="6440526"/>
                </a:cubicBezTo>
                <a:cubicBezTo>
                  <a:pt x="3742060" y="6447641"/>
                  <a:pt x="3719048" y="6424775"/>
                  <a:pt x="3716355" y="6414007"/>
                </a:cubicBezTo>
                <a:cubicBezTo>
                  <a:pt x="3729286" y="6392352"/>
                  <a:pt x="3629924" y="6387100"/>
                  <a:pt x="3629916" y="6370687"/>
                </a:cubicBezTo>
                <a:cubicBezTo>
                  <a:pt x="3600280" y="6362353"/>
                  <a:pt x="3495200" y="6368444"/>
                  <a:pt x="3479034" y="6339494"/>
                </a:cubicBezTo>
                <a:cubicBezTo>
                  <a:pt x="3420435" y="6317314"/>
                  <a:pt x="3345614" y="6290932"/>
                  <a:pt x="3319627" y="6285893"/>
                </a:cubicBezTo>
                <a:cubicBezTo>
                  <a:pt x="3282294" y="6327705"/>
                  <a:pt x="3185936" y="6185255"/>
                  <a:pt x="3075494" y="6164273"/>
                </a:cubicBezTo>
                <a:cubicBezTo>
                  <a:pt x="3059427" y="6166243"/>
                  <a:pt x="3051440" y="6164859"/>
                  <a:pt x="3050019" y="6153683"/>
                </a:cubicBezTo>
                <a:cubicBezTo>
                  <a:pt x="3016030" y="6146243"/>
                  <a:pt x="2991340" y="6114870"/>
                  <a:pt x="2963636" y="6123708"/>
                </a:cubicBezTo>
                <a:cubicBezTo>
                  <a:pt x="2928425" y="6105855"/>
                  <a:pt x="2947049" y="6092097"/>
                  <a:pt x="2914912" y="6078439"/>
                </a:cubicBezTo>
                <a:lnTo>
                  <a:pt x="2770812" y="6041758"/>
                </a:lnTo>
                <a:cubicBezTo>
                  <a:pt x="2750466" y="6034724"/>
                  <a:pt x="2729222" y="6014032"/>
                  <a:pt x="2708585" y="6007728"/>
                </a:cubicBezTo>
                <a:lnTo>
                  <a:pt x="2687072" y="6003931"/>
                </a:lnTo>
                <a:lnTo>
                  <a:pt x="2674457" y="5991515"/>
                </a:lnTo>
                <a:cubicBezTo>
                  <a:pt x="2668773" y="5988707"/>
                  <a:pt x="2661696" y="5988167"/>
                  <a:pt x="2652298" y="5991525"/>
                </a:cubicBezTo>
                <a:cubicBezTo>
                  <a:pt x="2634345" y="5986939"/>
                  <a:pt x="2583809" y="5969299"/>
                  <a:pt x="2566743" y="5963996"/>
                </a:cubicBezTo>
                <a:lnTo>
                  <a:pt x="2549903" y="5959709"/>
                </a:lnTo>
                <a:lnTo>
                  <a:pt x="2542177" y="5951723"/>
                </a:lnTo>
                <a:cubicBezTo>
                  <a:pt x="2529898" y="5945994"/>
                  <a:pt x="2498812" y="5935402"/>
                  <a:pt x="2476225" y="5925338"/>
                </a:cubicBezTo>
                <a:cubicBezTo>
                  <a:pt x="2457810" y="5911056"/>
                  <a:pt x="2433846" y="5899348"/>
                  <a:pt x="2406656" y="5891344"/>
                </a:cubicBezTo>
                <a:cubicBezTo>
                  <a:pt x="2400991" y="5896275"/>
                  <a:pt x="2393612" y="5885783"/>
                  <a:pt x="2389160" y="5883030"/>
                </a:cubicBezTo>
                <a:cubicBezTo>
                  <a:pt x="2387458" y="5886701"/>
                  <a:pt x="2375233" y="5885881"/>
                  <a:pt x="2372540" y="5881920"/>
                </a:cubicBezTo>
                <a:cubicBezTo>
                  <a:pt x="2293168" y="5849488"/>
                  <a:pt x="2325743" y="5894734"/>
                  <a:pt x="2283811" y="5862541"/>
                </a:cubicBezTo>
                <a:cubicBezTo>
                  <a:pt x="2275730" y="5859531"/>
                  <a:pt x="2268484" y="5859925"/>
                  <a:pt x="2261759" y="5861764"/>
                </a:cubicBezTo>
                <a:lnTo>
                  <a:pt x="2219265" y="5849327"/>
                </a:lnTo>
                <a:cubicBezTo>
                  <a:pt x="2203078" y="5842651"/>
                  <a:pt x="2185672" y="5837119"/>
                  <a:pt x="2167456" y="5832891"/>
                </a:cubicBezTo>
                <a:cubicBezTo>
                  <a:pt x="2161387" y="5839963"/>
                  <a:pt x="2149583" y="5826532"/>
                  <a:pt x="2143288" y="5823218"/>
                </a:cubicBezTo>
                <a:cubicBezTo>
                  <a:pt x="2141966" y="5828274"/>
                  <a:pt x="2126227" y="5828196"/>
                  <a:pt x="2121889" y="5823116"/>
                </a:cubicBezTo>
                <a:cubicBezTo>
                  <a:pt x="2013448" y="5786297"/>
                  <a:pt x="2065303" y="5844161"/>
                  <a:pt x="2004548" y="5804552"/>
                </a:cubicBezTo>
                <a:cubicBezTo>
                  <a:pt x="1993575" y="5801194"/>
                  <a:pt x="1984449" y="5802325"/>
                  <a:pt x="1976317" y="5805346"/>
                </a:cubicBezTo>
                <a:lnTo>
                  <a:pt x="1960968" y="5813703"/>
                </a:lnTo>
                <a:lnTo>
                  <a:pt x="1951886" y="5808313"/>
                </a:lnTo>
                <a:cubicBezTo>
                  <a:pt x="1914205" y="5801767"/>
                  <a:pt x="1900427" y="5810657"/>
                  <a:pt x="1881129" y="5796205"/>
                </a:cubicBezTo>
                <a:cubicBezTo>
                  <a:pt x="1847467" y="5788576"/>
                  <a:pt x="1808824" y="5783942"/>
                  <a:pt x="1778393" y="5776687"/>
                </a:cubicBezTo>
                <a:cubicBezTo>
                  <a:pt x="1764338" y="5756704"/>
                  <a:pt x="1721542" y="5761928"/>
                  <a:pt x="1698544" y="5752677"/>
                </a:cubicBezTo>
                <a:cubicBezTo>
                  <a:pt x="1688689" y="5744367"/>
                  <a:pt x="1680710" y="5741898"/>
                  <a:pt x="1667763" y="5746936"/>
                </a:cubicBezTo>
                <a:cubicBezTo>
                  <a:pt x="1622782" y="5706970"/>
                  <a:pt x="1636232" y="5740258"/>
                  <a:pt x="1589890" y="5720079"/>
                </a:cubicBezTo>
                <a:cubicBezTo>
                  <a:pt x="1550522" y="5700408"/>
                  <a:pt x="1504390" y="5684235"/>
                  <a:pt x="1470745" y="5647268"/>
                </a:cubicBezTo>
                <a:cubicBezTo>
                  <a:pt x="1465307" y="5637473"/>
                  <a:pt x="1447590" y="5631171"/>
                  <a:pt x="1431171" y="5633192"/>
                </a:cubicBezTo>
                <a:cubicBezTo>
                  <a:pt x="1428344" y="5633540"/>
                  <a:pt x="1425665" y="5634127"/>
                  <a:pt x="1423215" y="5634934"/>
                </a:cubicBezTo>
                <a:cubicBezTo>
                  <a:pt x="1404063" y="5609561"/>
                  <a:pt x="1384477" y="5616951"/>
                  <a:pt x="1377158" y="5600720"/>
                </a:cubicBezTo>
                <a:cubicBezTo>
                  <a:pt x="1337416" y="5587406"/>
                  <a:pt x="1299119" y="5594952"/>
                  <a:pt x="1292001" y="5580595"/>
                </a:cubicBezTo>
                <a:cubicBezTo>
                  <a:pt x="1270404" y="5577445"/>
                  <a:pt x="1236263" y="5586393"/>
                  <a:pt x="1224877" y="5570207"/>
                </a:cubicBezTo>
                <a:cubicBezTo>
                  <a:pt x="1218892" y="5580643"/>
                  <a:pt x="1203320" y="5557444"/>
                  <a:pt x="1188481" y="5562311"/>
                </a:cubicBezTo>
                <a:cubicBezTo>
                  <a:pt x="1177571" y="5566931"/>
                  <a:pt x="1170302" y="5560971"/>
                  <a:pt x="1160620" y="5558862"/>
                </a:cubicBezTo>
                <a:cubicBezTo>
                  <a:pt x="1146504" y="5561577"/>
                  <a:pt x="1106544" y="5545833"/>
                  <a:pt x="1097113" y="5537725"/>
                </a:cubicBezTo>
                <a:cubicBezTo>
                  <a:pt x="1076260" y="5511528"/>
                  <a:pt x="1012618" y="5517876"/>
                  <a:pt x="994944" y="5497522"/>
                </a:cubicBezTo>
                <a:cubicBezTo>
                  <a:pt x="987638" y="5493756"/>
                  <a:pt x="980141" y="5491480"/>
                  <a:pt x="972567" y="5490138"/>
                </a:cubicBezTo>
                <a:lnTo>
                  <a:pt x="927036" y="5488921"/>
                </a:lnTo>
                <a:lnTo>
                  <a:pt x="905198" y="5488488"/>
                </a:lnTo>
                <a:cubicBezTo>
                  <a:pt x="920127" y="5466532"/>
                  <a:pt x="847550" y="5479119"/>
                  <a:pt x="871473" y="5463326"/>
                </a:cubicBezTo>
                <a:cubicBezTo>
                  <a:pt x="835241" y="5455796"/>
                  <a:pt x="824844" y="5441869"/>
                  <a:pt x="787335" y="5431076"/>
                </a:cubicBezTo>
                <a:lnTo>
                  <a:pt x="646418" y="5398569"/>
                </a:lnTo>
                <a:cubicBezTo>
                  <a:pt x="594533" y="5378172"/>
                  <a:pt x="569175" y="5376706"/>
                  <a:pt x="522316" y="5365133"/>
                </a:cubicBezTo>
                <a:cubicBezTo>
                  <a:pt x="485699" y="5316148"/>
                  <a:pt x="451396" y="5327743"/>
                  <a:pt x="425051" y="5295085"/>
                </a:cubicBezTo>
                <a:cubicBezTo>
                  <a:pt x="373115" y="5280721"/>
                  <a:pt x="376598" y="5265782"/>
                  <a:pt x="318461" y="5265657"/>
                </a:cubicBezTo>
                <a:lnTo>
                  <a:pt x="266536" y="5232252"/>
                </a:lnTo>
                <a:cubicBezTo>
                  <a:pt x="254867" y="5225616"/>
                  <a:pt x="251642" y="5227516"/>
                  <a:pt x="248444" y="5225838"/>
                </a:cubicBezTo>
                <a:lnTo>
                  <a:pt x="247345" y="5222181"/>
                </a:lnTo>
                <a:lnTo>
                  <a:pt x="237345" y="5217023"/>
                </a:lnTo>
                <a:lnTo>
                  <a:pt x="219603" y="5204977"/>
                </a:lnTo>
                <a:lnTo>
                  <a:pt x="214443" y="5204489"/>
                </a:lnTo>
                <a:lnTo>
                  <a:pt x="184816" y="5189073"/>
                </a:lnTo>
                <a:lnTo>
                  <a:pt x="183534" y="5189699"/>
                </a:lnTo>
                <a:cubicBezTo>
                  <a:pt x="179981" y="5190754"/>
                  <a:pt x="176085" y="5190869"/>
                  <a:pt x="171363" y="5189023"/>
                </a:cubicBezTo>
                <a:cubicBezTo>
                  <a:pt x="165797" y="5204157"/>
                  <a:pt x="163531" y="5192594"/>
                  <a:pt x="150096" y="5185813"/>
                </a:cubicBezTo>
                <a:lnTo>
                  <a:pt x="59253" y="5172817"/>
                </a:lnTo>
                <a:lnTo>
                  <a:pt x="52526" y="5170052"/>
                </a:lnTo>
                <a:lnTo>
                  <a:pt x="52188" y="5170183"/>
                </a:lnTo>
                <a:cubicBezTo>
                  <a:pt x="50293" y="5169980"/>
                  <a:pt x="47917" y="5169219"/>
                  <a:pt x="44687" y="5167637"/>
                </a:cubicBezTo>
                <a:lnTo>
                  <a:pt x="40261" y="5165012"/>
                </a:lnTo>
                <a:lnTo>
                  <a:pt x="27209" y="5159648"/>
                </a:lnTo>
                <a:lnTo>
                  <a:pt x="21368" y="5159036"/>
                </a:lnTo>
                <a:lnTo>
                  <a:pt x="0" y="5158850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181" name="Google Shape;181;p9"/>
          <p:cNvSpPr txBox="1"/>
          <p:nvPr/>
        </p:nvSpPr>
        <p:spPr>
          <a:xfrm>
            <a:off x="3890972" y="3900717"/>
            <a:ext cx="4112151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COORDENADOR DO CURSO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PROFº GASPAR</a:t>
            </a:r>
            <a:endParaRPr/>
          </a:p>
        </p:txBody>
      </p:sp>
      <p:pic>
        <p:nvPicPr>
          <p:cNvPr descr="Mulher sorrindo posando para foto&#10;&#10;Descrição gerada automaticamente" id="182" name="Google Shape;182;p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357375" y="1368558"/>
            <a:ext cx="2142663" cy="2089097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9"/>
          <p:cNvSpPr txBox="1"/>
          <p:nvPr/>
        </p:nvSpPr>
        <p:spPr>
          <a:xfrm>
            <a:off x="8412311" y="3583245"/>
            <a:ext cx="3432027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COORDENADORA TÉCNICA DO AVA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LORENA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ema do Offic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2024-03-26T23:43:12Z</dcterms:created>
  <dc:creator>isa paschoal</dc:creator>
</cp:coreProperties>
</file>